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embeddedFontLst>
    <p:embeddedFont>
      <p:font typeface="Helvetica Neue"/>
      <p:regular r:id="rId32"/>
      <p:bold r:id="rId33"/>
      <p:italic r:id="rId34"/>
      <p:boldItalic r:id="rId35"/>
    </p:embeddedFont>
    <p:embeddedFont>
      <p:font typeface="Century Gothic"/>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jwtKZvN4SEdEIJroPZqtZdce2R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HelveticaNeue-bold.fntdata"/><Relationship Id="rId10" Type="http://schemas.openxmlformats.org/officeDocument/2006/relationships/slide" Target="slides/slide6.xml"/><Relationship Id="rId32" Type="http://schemas.openxmlformats.org/officeDocument/2006/relationships/font" Target="fonts/HelveticaNeue-regular.fntdata"/><Relationship Id="rId13" Type="http://schemas.openxmlformats.org/officeDocument/2006/relationships/slide" Target="slides/slide9.xml"/><Relationship Id="rId35" Type="http://schemas.openxmlformats.org/officeDocument/2006/relationships/font" Target="fonts/HelveticaNeue-boldItalic.fntdata"/><Relationship Id="rId12" Type="http://schemas.openxmlformats.org/officeDocument/2006/relationships/slide" Target="slides/slide8.xml"/><Relationship Id="rId34" Type="http://schemas.openxmlformats.org/officeDocument/2006/relationships/font" Target="fonts/HelveticaNeue-italic.fntdata"/><Relationship Id="rId15" Type="http://schemas.openxmlformats.org/officeDocument/2006/relationships/slide" Target="slides/slide11.xml"/><Relationship Id="rId37" Type="http://schemas.openxmlformats.org/officeDocument/2006/relationships/font" Target="fonts/CenturyGothic-bold.fntdata"/><Relationship Id="rId14" Type="http://schemas.openxmlformats.org/officeDocument/2006/relationships/slide" Target="slides/slide10.xml"/><Relationship Id="rId36" Type="http://schemas.openxmlformats.org/officeDocument/2006/relationships/font" Target="fonts/CenturyGothic-regular.fntdata"/><Relationship Id="rId17" Type="http://schemas.openxmlformats.org/officeDocument/2006/relationships/slide" Target="slides/slide13.xml"/><Relationship Id="rId39" Type="http://schemas.openxmlformats.org/officeDocument/2006/relationships/font" Target="fonts/CenturyGothic-boldItalic.fntdata"/><Relationship Id="rId16" Type="http://schemas.openxmlformats.org/officeDocument/2006/relationships/slide" Target="slides/slide12.xml"/><Relationship Id="rId38" Type="http://schemas.openxmlformats.org/officeDocument/2006/relationships/font" Target="fonts/CenturyGothic-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9"/>
          <p:cNvSpPr/>
          <p:nvPr/>
        </p:nvSpPr>
        <p:spPr>
          <a:xfrm>
            <a:off x="0" y="-3175"/>
            <a:ext cx="12192000" cy="5203825"/>
          </a:xfrm>
          <a:custGeom>
            <a:rect b="b" l="l" r="r" t="t"/>
            <a:pathLst>
              <a:path extrusionOk="0" h="3278" w="576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7" name="Google Shape;17;p29"/>
          <p:cNvSpPr txBox="1"/>
          <p:nvPr>
            <p:ph type="ctrTitle"/>
          </p:nvPr>
        </p:nvSpPr>
        <p:spPr>
          <a:xfrm>
            <a:off x="810001" y="1449147"/>
            <a:ext cx="10572000" cy="2971051"/>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9"/>
          <p:cNvSpPr txBox="1"/>
          <p:nvPr>
            <p:ph idx="1" type="subTitle"/>
          </p:nvPr>
        </p:nvSpPr>
        <p:spPr>
          <a:xfrm>
            <a:off x="810001" y="5280847"/>
            <a:ext cx="10572000" cy="434974"/>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lvl="0" algn="l">
              <a:spcBef>
                <a:spcPts val="360"/>
              </a:spcBef>
              <a:spcAft>
                <a:spcPts val="0"/>
              </a:spcAft>
              <a:buSzPts val="1800"/>
              <a:buNone/>
              <a:defRPr>
                <a:solidFill>
                  <a:schemeClr val="lt1"/>
                </a:solidFill>
              </a:defRPr>
            </a:lvl1pPr>
            <a:lvl2pPr lvl="1" algn="ctr">
              <a:spcBef>
                <a:spcPts val="600"/>
              </a:spcBef>
              <a:spcAft>
                <a:spcPts val="0"/>
              </a:spcAft>
              <a:buSzPts val="1600"/>
              <a:buNone/>
              <a:defRPr>
                <a:solidFill>
                  <a:schemeClr val="lt1"/>
                </a:solidFill>
              </a:defRPr>
            </a:lvl2pPr>
            <a:lvl3pPr lvl="2" algn="ctr">
              <a:spcBef>
                <a:spcPts val="600"/>
              </a:spcBef>
              <a:spcAft>
                <a:spcPts val="0"/>
              </a:spcAft>
              <a:buSzPts val="1400"/>
              <a:buNone/>
              <a:defRPr>
                <a:solidFill>
                  <a:schemeClr val="lt1"/>
                </a:solidFill>
              </a:defRPr>
            </a:lvl3pPr>
            <a:lvl4pPr lvl="3" algn="ctr">
              <a:spcBef>
                <a:spcPts val="600"/>
              </a:spcBef>
              <a:spcAft>
                <a:spcPts val="0"/>
              </a:spcAft>
              <a:buSzPts val="1200"/>
              <a:buNone/>
              <a:defRPr>
                <a:solidFill>
                  <a:schemeClr val="lt1"/>
                </a:solidFill>
              </a:defRPr>
            </a:lvl4pPr>
            <a:lvl5pPr lvl="4" algn="ctr">
              <a:spcBef>
                <a:spcPts val="600"/>
              </a:spcBef>
              <a:spcAft>
                <a:spcPts val="0"/>
              </a:spcAft>
              <a:buSzPts val="1200"/>
              <a:buNone/>
              <a:defRPr>
                <a:solidFill>
                  <a:schemeClr val="lt1"/>
                </a:solidFill>
              </a:defRPr>
            </a:lvl5pPr>
            <a:lvl6pPr lvl="5" algn="ctr">
              <a:spcBef>
                <a:spcPts val="600"/>
              </a:spcBef>
              <a:spcAft>
                <a:spcPts val="0"/>
              </a:spcAft>
              <a:buSzPts val="1200"/>
              <a:buNone/>
              <a:defRPr>
                <a:solidFill>
                  <a:schemeClr val="lt1"/>
                </a:solidFill>
              </a:defRPr>
            </a:lvl6pPr>
            <a:lvl7pPr lvl="6" algn="ctr">
              <a:spcBef>
                <a:spcPts val="600"/>
              </a:spcBef>
              <a:spcAft>
                <a:spcPts val="0"/>
              </a:spcAft>
              <a:buSzPts val="1200"/>
              <a:buNone/>
              <a:defRPr>
                <a:solidFill>
                  <a:schemeClr val="lt1"/>
                </a:solidFill>
              </a:defRPr>
            </a:lvl7pPr>
            <a:lvl8pPr lvl="7" algn="ctr">
              <a:spcBef>
                <a:spcPts val="600"/>
              </a:spcBef>
              <a:spcAft>
                <a:spcPts val="0"/>
              </a:spcAft>
              <a:buSzPts val="1200"/>
              <a:buNone/>
              <a:defRPr>
                <a:solidFill>
                  <a:schemeClr val="lt1"/>
                </a:solidFill>
              </a:defRPr>
            </a:lvl8pPr>
            <a:lvl9pPr lvl="8" algn="ctr">
              <a:spcBef>
                <a:spcPts val="600"/>
              </a:spcBef>
              <a:spcAft>
                <a:spcPts val="600"/>
              </a:spcAft>
              <a:buSzPts val="1200"/>
              <a:buNone/>
              <a:defRPr>
                <a:solidFill>
                  <a:schemeClr val="lt1"/>
                </a:solidFill>
              </a:defRPr>
            </a:lvl9pPr>
          </a:lstStyle>
          <a:p/>
        </p:txBody>
      </p:sp>
      <p:sp>
        <p:nvSpPr>
          <p:cNvPr id="19" name="Google Shape;19;p29"/>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9"/>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9"/>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9" name="Shape 79"/>
        <p:cNvGrpSpPr/>
        <p:nvPr/>
      </p:nvGrpSpPr>
      <p:grpSpPr>
        <a:xfrm>
          <a:off x="0" y="0"/>
          <a:ext cx="0" cy="0"/>
          <a:chOff x="0" y="0"/>
          <a:chExt cx="0" cy="0"/>
        </a:xfrm>
      </p:grpSpPr>
      <p:sp>
        <p:nvSpPr>
          <p:cNvPr id="80" name="Google Shape;80;p38"/>
          <p:cNvSpPr txBox="1"/>
          <p:nvPr>
            <p:ph type="title"/>
          </p:nvPr>
        </p:nvSpPr>
        <p:spPr>
          <a:xfrm>
            <a:off x="810000" y="4800600"/>
            <a:ext cx="10561418" cy="566738"/>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lvl1pPr lvl="0" algn="l">
              <a:spcBef>
                <a:spcPts val="0"/>
              </a:spcBef>
              <a:spcAft>
                <a:spcPts val="0"/>
              </a:spcAft>
              <a:buClr>
                <a:srgbClr val="FEFEFE"/>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8"/>
          <p:cNvSpPr/>
          <p:nvPr>
            <p:ph idx="2" type="pic"/>
          </p:nvPr>
        </p:nvSpPr>
        <p:spPr>
          <a:xfrm>
            <a:off x="0" y="0"/>
            <a:ext cx="12192000" cy="4800600"/>
          </a:xfrm>
          <a:prstGeom prst="rect">
            <a:avLst/>
          </a:prstGeom>
          <a:noFill/>
          <a:ln cap="rnd" cmpd="sng" w="9525">
            <a:solidFill>
              <a:schemeClr val="lt2"/>
            </a:solidFill>
            <a:prstDash val="solid"/>
            <a:round/>
            <a:headEnd len="sm" w="sm" type="none"/>
            <a:tailEnd len="sm" w="sm" type="none"/>
          </a:ln>
          <a:effectLst>
            <a:outerShdw blurRad="50800">
              <a:srgbClr val="000000">
                <a:alpha val="40000"/>
              </a:srgbClr>
            </a:outerShdw>
          </a:effectLst>
        </p:spPr>
        <p:txBody>
          <a:bodyPr anchorCtr="0" anchor="t" bIns="45700" lIns="91425" spcFirstLastPara="1" rIns="91425" wrap="square" tIns="45700">
            <a:normAutofit/>
          </a:bodyPr>
          <a:lstStyle>
            <a:lvl1pPr lvl="0" marR="0" rtl="0" algn="ctr">
              <a:spcBef>
                <a:spcPts val="320"/>
              </a:spcBef>
              <a:spcAft>
                <a:spcPts val="0"/>
              </a:spcAft>
              <a:buClr>
                <a:schemeClr val="accent1"/>
              </a:buClr>
              <a:buSzPts val="160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lvl="3"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lvl="5"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lvl="6"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lvl="7"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lvl="8"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82" name="Google Shape;82;p38"/>
          <p:cNvSpPr txBox="1"/>
          <p:nvPr>
            <p:ph idx="1" type="body"/>
          </p:nvPr>
        </p:nvSpPr>
        <p:spPr>
          <a:xfrm>
            <a:off x="810000" y="5367338"/>
            <a:ext cx="10561418" cy="493712"/>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228600" lvl="0" marL="457200" algn="l">
              <a:spcBef>
                <a:spcPts val="240"/>
              </a:spcBef>
              <a:spcAft>
                <a:spcPts val="0"/>
              </a:spcAft>
              <a:buSzPts val="1200"/>
              <a:buNone/>
              <a:defRPr sz="12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83" name="Google Shape;83;p38"/>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8"/>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8"/>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6" name="Shape 86"/>
        <p:cNvGrpSpPr/>
        <p:nvPr/>
      </p:nvGrpSpPr>
      <p:grpSpPr>
        <a:xfrm>
          <a:off x="0" y="0"/>
          <a:ext cx="0" cy="0"/>
          <a:chOff x="0" y="0"/>
          <a:chExt cx="0" cy="0"/>
        </a:xfrm>
      </p:grpSpPr>
      <p:sp>
        <p:nvSpPr>
          <p:cNvPr id="87" name="Google Shape;87;p39"/>
          <p:cNvSpPr/>
          <p:nvPr/>
        </p:nvSpPr>
        <p:spPr>
          <a:xfrm>
            <a:off x="631697" y="1081456"/>
            <a:ext cx="6332416" cy="3239188"/>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88" name="Google Shape;88;p39"/>
          <p:cNvSpPr txBox="1"/>
          <p:nvPr>
            <p:ph type="title"/>
          </p:nvPr>
        </p:nvSpPr>
        <p:spPr>
          <a:xfrm>
            <a:off x="850985" y="1238502"/>
            <a:ext cx="5893840" cy="2645912"/>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4200"/>
              <a:buFont typeface="Century Gothic"/>
              <a:buNone/>
              <a:defRPr b="1" sz="4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9"/>
          <p:cNvSpPr txBox="1"/>
          <p:nvPr>
            <p:ph idx="1" type="body"/>
          </p:nvPr>
        </p:nvSpPr>
        <p:spPr>
          <a:xfrm>
            <a:off x="853190" y="4443680"/>
            <a:ext cx="5891636" cy="713241"/>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algn="l">
              <a:spcBef>
                <a:spcPts val="360"/>
              </a:spcBef>
              <a:spcAft>
                <a:spcPts val="0"/>
              </a:spcAft>
              <a:buSzPts val="1800"/>
              <a:buNone/>
              <a:defRPr sz="18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90" name="Google Shape;90;p39"/>
          <p:cNvSpPr txBox="1"/>
          <p:nvPr>
            <p:ph idx="2" type="body"/>
          </p:nvPr>
        </p:nvSpPr>
        <p:spPr>
          <a:xfrm>
            <a:off x="7574642" y="1081456"/>
            <a:ext cx="3810001" cy="407546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228600" lvl="0" marL="457200" algn="l">
              <a:spcBef>
                <a:spcPts val="360"/>
              </a:spcBef>
              <a:spcAft>
                <a:spcPts val="0"/>
              </a:spcAft>
              <a:buSzPts val="1800"/>
              <a:buFont typeface="Century Gothic"/>
              <a:buNone/>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91" name="Google Shape;91;p39"/>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9"/>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9"/>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4" name="Shape 94"/>
        <p:cNvGrpSpPr/>
        <p:nvPr/>
      </p:nvGrpSpPr>
      <p:grpSpPr>
        <a:xfrm>
          <a:off x="0" y="0"/>
          <a:ext cx="0" cy="0"/>
          <a:chOff x="0" y="0"/>
          <a:chExt cx="0" cy="0"/>
        </a:xfrm>
      </p:grpSpPr>
      <p:sp>
        <p:nvSpPr>
          <p:cNvPr id="95" name="Google Shape;95;p40"/>
          <p:cNvSpPr/>
          <p:nvPr/>
        </p:nvSpPr>
        <p:spPr>
          <a:xfrm>
            <a:off x="1140884" y="2286585"/>
            <a:ext cx="4895115" cy="2503972"/>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96" name="Google Shape;96;p40"/>
          <p:cNvSpPr txBox="1"/>
          <p:nvPr>
            <p:ph type="title"/>
          </p:nvPr>
        </p:nvSpPr>
        <p:spPr>
          <a:xfrm>
            <a:off x="1357089" y="2435957"/>
            <a:ext cx="4382521" cy="2007789"/>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0"/>
          <p:cNvSpPr txBox="1"/>
          <p:nvPr>
            <p:ph idx="1" type="body"/>
          </p:nvPr>
        </p:nvSpPr>
        <p:spPr>
          <a:xfrm>
            <a:off x="6156000" y="2286000"/>
            <a:ext cx="4880300" cy="229552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228600" lvl="0" marL="457200" algn="l">
              <a:spcBef>
                <a:spcPts val="360"/>
              </a:spcBef>
              <a:spcAft>
                <a:spcPts val="0"/>
              </a:spcAft>
              <a:buSzPts val="1800"/>
              <a:buFont typeface="Century Gothic"/>
              <a:buNone/>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98" name="Google Shape;98;p40"/>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0"/>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0"/>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1" name="Shape 101"/>
        <p:cNvGrpSpPr/>
        <p:nvPr/>
      </p:nvGrpSpPr>
      <p:grpSpPr>
        <a:xfrm>
          <a:off x="0" y="0"/>
          <a:ext cx="0" cy="0"/>
          <a:chOff x="0" y="0"/>
          <a:chExt cx="0" cy="0"/>
        </a:xfrm>
      </p:grpSpPr>
      <p:sp>
        <p:nvSpPr>
          <p:cNvPr id="102" name="Google Shape;102;p41"/>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03" name="Google Shape;103;p41"/>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41"/>
          <p:cNvSpPr txBox="1"/>
          <p:nvPr>
            <p:ph idx="1" type="body"/>
          </p:nvPr>
        </p:nvSpPr>
        <p:spPr>
          <a:xfrm rot="5400000">
            <a:off x="4254444" y="-1260043"/>
            <a:ext cx="3674397" cy="1056328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05" name="Google Shape;105;p41"/>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1"/>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1"/>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8" name="Shape 108"/>
        <p:cNvGrpSpPr/>
        <p:nvPr/>
      </p:nvGrpSpPr>
      <p:grpSpPr>
        <a:xfrm>
          <a:off x="0" y="0"/>
          <a:ext cx="0" cy="0"/>
          <a:chOff x="0" y="0"/>
          <a:chExt cx="0" cy="0"/>
        </a:xfrm>
      </p:grpSpPr>
      <p:sp>
        <p:nvSpPr>
          <p:cNvPr id="109" name="Google Shape;109;p42"/>
          <p:cNvSpPr/>
          <p:nvPr/>
        </p:nvSpPr>
        <p:spPr>
          <a:xfrm>
            <a:off x="7669651" y="446089"/>
            <a:ext cx="4522349" cy="5414962"/>
          </a:xfrm>
          <a:custGeom>
            <a:rect b="b" l="l" r="r" t="t"/>
            <a:pathLst>
              <a:path extrusionOk="0" h="4320" w="2879">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10" name="Google Shape;110;p42"/>
          <p:cNvSpPr txBox="1"/>
          <p:nvPr>
            <p:ph type="title"/>
          </p:nvPr>
        </p:nvSpPr>
        <p:spPr>
          <a:xfrm rot="5400000">
            <a:off x="6863537" y="1906175"/>
            <a:ext cx="5134798" cy="2494791"/>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42"/>
          <p:cNvSpPr txBox="1"/>
          <p:nvPr>
            <p:ph idx="1" type="body"/>
          </p:nvPr>
        </p:nvSpPr>
        <p:spPr>
          <a:xfrm rot="5400000">
            <a:off x="1408290" y="-152200"/>
            <a:ext cx="5414962" cy="661154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12" name="Google Shape;112;p42"/>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2"/>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2"/>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0"/>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24" name="Google Shape;24;p30"/>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0"/>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26" name="Google Shape;26;p30"/>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0"/>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0"/>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31"/>
          <p:cNvSpPr/>
          <p:nvPr/>
        </p:nvSpPr>
        <p:spPr>
          <a:xfrm>
            <a:off x="0" y="1"/>
            <a:ext cx="12192000" cy="5203825"/>
          </a:xfrm>
          <a:custGeom>
            <a:rect b="b" l="l" r="r" t="t"/>
            <a:pathLst>
              <a:path extrusionOk="0" h="3278" w="5760">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31" name="Google Shape;31;p31"/>
          <p:cNvSpPr txBox="1"/>
          <p:nvPr>
            <p:ph type="title"/>
          </p:nvPr>
        </p:nvSpPr>
        <p:spPr>
          <a:xfrm>
            <a:off x="810000" y="2951396"/>
            <a:ext cx="10561418" cy="14688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r">
              <a:spcBef>
                <a:spcPts val="0"/>
              </a:spcBef>
              <a:spcAft>
                <a:spcPts val="0"/>
              </a:spcAft>
              <a:buClr>
                <a:srgbClr val="FEFEFE"/>
              </a:buClr>
              <a:buSzPts val="4800"/>
              <a:buFont typeface="Century Gothic"/>
              <a:buNone/>
              <a:defRPr b="1"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1"/>
          <p:cNvSpPr txBox="1"/>
          <p:nvPr>
            <p:ph idx="1" type="body"/>
          </p:nvPr>
        </p:nvSpPr>
        <p:spPr>
          <a:xfrm>
            <a:off x="810000" y="5281201"/>
            <a:ext cx="10561418" cy="43395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algn="r">
              <a:spcBef>
                <a:spcPts val="360"/>
              </a:spcBef>
              <a:spcAft>
                <a:spcPts val="0"/>
              </a:spcAft>
              <a:buSzPts val="1800"/>
              <a:buNone/>
              <a:defRPr sz="18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33" name="Google Shape;33;p31"/>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1"/>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1"/>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32"/>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38" name="Google Shape;38;p32"/>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2"/>
          <p:cNvSpPr txBox="1"/>
          <p:nvPr>
            <p:ph idx="1" type="body"/>
          </p:nvPr>
        </p:nvSpPr>
        <p:spPr>
          <a:xfrm>
            <a:off x="818712" y="2222287"/>
            <a:ext cx="5185873" cy="363876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40" name="Google Shape;40;p32"/>
          <p:cNvSpPr txBox="1"/>
          <p:nvPr>
            <p:ph idx="2" type="body"/>
          </p:nvPr>
        </p:nvSpPr>
        <p:spPr>
          <a:xfrm>
            <a:off x="6187415" y="2222287"/>
            <a:ext cx="5194583" cy="3638764"/>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41" name="Google Shape;41;p32"/>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2"/>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2"/>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3"/>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46" name="Google Shape;46;p33"/>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40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3"/>
          <p:cNvSpPr txBox="1"/>
          <p:nvPr>
            <p:ph idx="1" type="body"/>
          </p:nvPr>
        </p:nvSpPr>
        <p:spPr>
          <a:xfrm>
            <a:off x="814728" y="2174875"/>
            <a:ext cx="5189857" cy="576262"/>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2000"/>
              <a:buNone/>
              <a:defRPr b="0" sz="2000"/>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600"/>
              </a:spcBef>
              <a:spcAft>
                <a:spcPts val="0"/>
              </a:spcAft>
              <a:buSzPts val="1600"/>
              <a:buNone/>
              <a:defRPr b="1" sz="1600"/>
            </a:lvl6pPr>
            <a:lvl7pPr indent="-228600" lvl="6" marL="3200400" algn="l">
              <a:spcBef>
                <a:spcPts val="600"/>
              </a:spcBef>
              <a:spcAft>
                <a:spcPts val="0"/>
              </a:spcAft>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SzPts val="1600"/>
              <a:buNone/>
              <a:defRPr b="1" sz="1600"/>
            </a:lvl9pPr>
          </a:lstStyle>
          <a:p/>
        </p:txBody>
      </p:sp>
      <p:sp>
        <p:nvSpPr>
          <p:cNvPr id="48" name="Google Shape;48;p33"/>
          <p:cNvSpPr txBox="1"/>
          <p:nvPr>
            <p:ph idx="2" type="body"/>
          </p:nvPr>
        </p:nvSpPr>
        <p:spPr>
          <a:xfrm>
            <a:off x="814729" y="2751138"/>
            <a:ext cx="5189856" cy="3109913"/>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49" name="Google Shape;49;p33"/>
          <p:cNvSpPr txBox="1"/>
          <p:nvPr>
            <p:ph idx="3" type="body"/>
          </p:nvPr>
        </p:nvSpPr>
        <p:spPr>
          <a:xfrm>
            <a:off x="6187415" y="2174875"/>
            <a:ext cx="5194583" cy="576262"/>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2000"/>
              <a:buNone/>
              <a:defRPr b="0" sz="2000"/>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600"/>
              </a:spcBef>
              <a:spcAft>
                <a:spcPts val="0"/>
              </a:spcAft>
              <a:buSzPts val="1600"/>
              <a:buNone/>
              <a:defRPr b="1" sz="1600"/>
            </a:lvl6pPr>
            <a:lvl7pPr indent="-228600" lvl="6" marL="3200400" algn="l">
              <a:spcBef>
                <a:spcPts val="600"/>
              </a:spcBef>
              <a:spcAft>
                <a:spcPts val="0"/>
              </a:spcAft>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SzPts val="1600"/>
              <a:buNone/>
              <a:defRPr b="1" sz="1600"/>
            </a:lvl9pPr>
          </a:lstStyle>
          <a:p/>
        </p:txBody>
      </p:sp>
      <p:sp>
        <p:nvSpPr>
          <p:cNvPr id="50" name="Google Shape;50;p33"/>
          <p:cNvSpPr txBox="1"/>
          <p:nvPr>
            <p:ph idx="4" type="body"/>
          </p:nvPr>
        </p:nvSpPr>
        <p:spPr>
          <a:xfrm>
            <a:off x="6187415" y="2751138"/>
            <a:ext cx="5194583" cy="3109913"/>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51" name="Google Shape;51;p33"/>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3"/>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3"/>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34"/>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56" name="Google Shape;56;p34"/>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4"/>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4"/>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4"/>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35"/>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5"/>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5"/>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36"/>
          <p:cNvSpPr/>
          <p:nvPr/>
        </p:nvSpPr>
        <p:spPr>
          <a:xfrm>
            <a:off x="1073151" y="446087"/>
            <a:ext cx="3547533" cy="1814651"/>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66" name="Google Shape;66;p36"/>
          <p:cNvSpPr txBox="1"/>
          <p:nvPr>
            <p:ph type="title"/>
          </p:nvPr>
        </p:nvSpPr>
        <p:spPr>
          <a:xfrm>
            <a:off x="1073151" y="446088"/>
            <a:ext cx="3547533" cy="1618396"/>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2000"/>
              <a:buFont typeface="Century Gothic"/>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6"/>
          <p:cNvSpPr txBox="1"/>
          <p:nvPr>
            <p:ph idx="1" type="body"/>
          </p:nvPr>
        </p:nvSpPr>
        <p:spPr>
          <a:xfrm>
            <a:off x="4855633" y="446088"/>
            <a:ext cx="6252633" cy="541496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68" name="Google Shape;68;p36"/>
          <p:cNvSpPr txBox="1"/>
          <p:nvPr>
            <p:ph idx="2" type="body"/>
          </p:nvPr>
        </p:nvSpPr>
        <p:spPr>
          <a:xfrm>
            <a:off x="1073151" y="2260738"/>
            <a:ext cx="3547533" cy="36003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228600" lvl="0" marL="457200" algn="l">
              <a:spcBef>
                <a:spcPts val="280"/>
              </a:spcBef>
              <a:spcAft>
                <a:spcPts val="0"/>
              </a:spcAft>
              <a:buSzPts val="1400"/>
              <a:buNone/>
              <a:defRPr sz="14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69" name="Google Shape;69;p36"/>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6"/>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6"/>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37"/>
          <p:cNvSpPr txBox="1"/>
          <p:nvPr>
            <p:ph type="title"/>
          </p:nvPr>
        </p:nvSpPr>
        <p:spPr>
          <a:xfrm>
            <a:off x="814728" y="727522"/>
            <a:ext cx="4852988" cy="1617163"/>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lvl1pPr lvl="0" algn="l">
              <a:spcBef>
                <a:spcPts val="0"/>
              </a:spcBef>
              <a:spcAft>
                <a:spcPts val="0"/>
              </a:spcAft>
              <a:buClr>
                <a:srgbClr val="FEFEFE"/>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7"/>
          <p:cNvSpPr/>
          <p:nvPr>
            <p:ph idx="2" type="pic"/>
          </p:nvPr>
        </p:nvSpPr>
        <p:spPr>
          <a:xfrm>
            <a:off x="6098117" y="0"/>
            <a:ext cx="6093883" cy="68580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lvl="0" marR="0" rtl="0" algn="ctr">
              <a:spcBef>
                <a:spcPts val="280"/>
              </a:spcBef>
              <a:spcAft>
                <a:spcPts val="0"/>
              </a:spcAft>
              <a:buClr>
                <a:schemeClr val="accent1"/>
              </a:buClr>
              <a:buSzPts val="1400"/>
              <a:buFont typeface="Noto Sans Symbols"/>
              <a:buNone/>
              <a:defRPr b="0" i="0" sz="1400" u="none" cap="none" strike="noStrike">
                <a:solidFill>
                  <a:schemeClr val="lt1"/>
                </a:solidFill>
                <a:latin typeface="Century Gothic"/>
                <a:ea typeface="Century Gothic"/>
                <a:cs typeface="Century Gothic"/>
                <a:sym typeface="Century Gothic"/>
              </a:defRPr>
            </a:lvl1pPr>
            <a:lvl2pPr lvl="1"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lvl="3"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lvl="5"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lvl="6"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lvl="7"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lvl="8"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75" name="Google Shape;75;p37"/>
          <p:cNvSpPr txBox="1"/>
          <p:nvPr>
            <p:ph idx="1" type="body"/>
          </p:nvPr>
        </p:nvSpPr>
        <p:spPr>
          <a:xfrm>
            <a:off x="814728" y="2344684"/>
            <a:ext cx="4852988" cy="351636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228600" lvl="0" marL="457200" algn="l">
              <a:spcBef>
                <a:spcPts val="240"/>
              </a:spcBef>
              <a:spcAft>
                <a:spcPts val="0"/>
              </a:spcAft>
              <a:buSzPts val="1200"/>
              <a:buNone/>
              <a:defRPr sz="12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76" name="Google Shape;76;p37"/>
          <p:cNvSpPr txBox="1"/>
          <p:nvPr>
            <p:ph idx="10" type="dt"/>
          </p:nvPr>
        </p:nvSpPr>
        <p:spPr>
          <a:xfrm>
            <a:off x="3885810" y="6041362"/>
            <a:ext cx="976879"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7"/>
          <p:cNvSpPr txBox="1"/>
          <p:nvPr>
            <p:ph idx="11" type="ftr"/>
          </p:nvPr>
        </p:nvSpPr>
        <p:spPr>
          <a:xfrm>
            <a:off x="590396" y="6041362"/>
            <a:ext cx="3295413"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7"/>
          <p:cNvSpPr txBox="1"/>
          <p:nvPr>
            <p:ph idx="12" type="sldNum"/>
          </p:nvPr>
        </p:nvSpPr>
        <p:spPr>
          <a:xfrm>
            <a:off x="4862689"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marR="0" rtl="0" algn="l">
              <a:spcBef>
                <a:spcPts val="0"/>
              </a:spcBef>
              <a:spcAft>
                <a:spcPts val="0"/>
              </a:spcAft>
              <a:buClr>
                <a:srgbClr val="FEFEFE"/>
              </a:buClr>
              <a:buSzPts val="4000"/>
              <a:buFont typeface="Century Gothic"/>
              <a:buNone/>
              <a:defRPr b="1" i="0" sz="40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1" name="Google Shape;11;p28"/>
          <p:cNvSpPr txBox="1"/>
          <p:nvPr>
            <p:ph idx="1" type="body"/>
          </p:nvPr>
        </p:nvSpPr>
        <p:spPr>
          <a:xfrm>
            <a:off x="810000" y="2184401"/>
            <a:ext cx="10563285" cy="3674397"/>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30200" lvl="1" marL="914400"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304800" lvl="3" marL="18288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12" name="Google Shape;12;p28"/>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 name="Google Shape;13;p28"/>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4" name="Google Shape;14;p28"/>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
          <p:cNvSpPr txBox="1"/>
          <p:nvPr>
            <p:ph type="ctrTitle"/>
          </p:nvPr>
        </p:nvSpPr>
        <p:spPr>
          <a:xfrm>
            <a:off x="1524000" y="148355"/>
            <a:ext cx="9144000" cy="23876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p>
            <a:pPr indent="0" lvl="0" marL="0" rtl="0" algn="l">
              <a:spcBef>
                <a:spcPts val="0"/>
              </a:spcBef>
              <a:spcAft>
                <a:spcPts val="0"/>
              </a:spcAft>
              <a:buClr>
                <a:srgbClr val="FEFEFE"/>
              </a:buClr>
              <a:buSzPts val="5400"/>
              <a:buFont typeface="Century Gothic"/>
              <a:buNone/>
            </a:pPr>
            <a:r>
              <a:rPr b="1" lang="en-US"/>
              <a:t>Professional Skills to a Successful Career</a:t>
            </a:r>
            <a:endParaRPr/>
          </a:p>
        </p:txBody>
      </p:sp>
      <p:sp>
        <p:nvSpPr>
          <p:cNvPr id="120" name="Google Shape;120;p1"/>
          <p:cNvSpPr txBox="1"/>
          <p:nvPr>
            <p:ph idx="1" type="subTitle"/>
          </p:nvPr>
        </p:nvSpPr>
        <p:spPr>
          <a:xfrm>
            <a:off x="1523999" y="2535955"/>
            <a:ext cx="6256422" cy="4137561"/>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p>
            <a:pPr indent="0" lvl="0" marL="0" rtl="0" algn="just">
              <a:spcBef>
                <a:spcPts val="0"/>
              </a:spcBef>
              <a:spcAft>
                <a:spcPts val="0"/>
              </a:spcAft>
              <a:buSzPts val="1800"/>
              <a:buNone/>
            </a:pPr>
            <a:r>
              <a:rPr b="1" lang="en-US"/>
              <a:t>What I’ll be speaking about:</a:t>
            </a:r>
            <a:endParaRPr/>
          </a:p>
          <a:p>
            <a:pPr indent="0" lvl="0" marL="0" rtl="0" algn="just">
              <a:spcBef>
                <a:spcPts val="960"/>
              </a:spcBef>
              <a:spcAft>
                <a:spcPts val="0"/>
              </a:spcAft>
              <a:buSzPts val="1800"/>
              <a:buNone/>
            </a:pPr>
            <a:r>
              <a:rPr lang="en-US"/>
              <a:t>Professional skills are skills that graduates need to posses in order to be successful in their professional practice. These skills range from highly specific ones related to the graduate's field(s) to more general, transferable ones such as communications and ethical practices. </a:t>
            </a:r>
            <a:endParaRPr/>
          </a:p>
          <a:p>
            <a:pPr indent="0" lvl="0" marL="0" rtl="0" algn="just">
              <a:spcBef>
                <a:spcPts val="960"/>
              </a:spcBef>
              <a:spcAft>
                <a:spcPts val="0"/>
              </a:spcAft>
              <a:buSzPts val="1800"/>
              <a:buNone/>
            </a:pPr>
            <a:r>
              <a:t/>
            </a:r>
            <a:endParaRPr/>
          </a:p>
          <a:p>
            <a:pPr indent="0" lvl="0" marL="0" rtl="0" algn="just">
              <a:spcBef>
                <a:spcPts val="960"/>
              </a:spcBef>
              <a:spcAft>
                <a:spcPts val="0"/>
              </a:spcAft>
              <a:buSzPts val="1800"/>
              <a:buNone/>
            </a:pPr>
            <a:r>
              <a:rPr lang="en-US"/>
              <a:t>When graduates apply for a job, most employers want to know what professional skills they have already, and how willing they are to learn industry and worksite specific skills.</a:t>
            </a:r>
            <a:endParaRPr/>
          </a:p>
        </p:txBody>
      </p:sp>
      <p:pic>
        <p:nvPicPr>
          <p:cNvPr id="121" name="Google Shape;121;p1"/>
          <p:cNvPicPr preferRelativeResize="0"/>
          <p:nvPr/>
        </p:nvPicPr>
        <p:blipFill rotWithShape="1">
          <a:blip r:embed="rId3">
            <a:alphaModFix/>
          </a:blip>
          <a:srcRect b="6513" l="0" r="0" t="5913"/>
          <a:stretch/>
        </p:blipFill>
        <p:spPr>
          <a:xfrm>
            <a:off x="8333385" y="2712418"/>
            <a:ext cx="3436418" cy="31750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0"/>
          <p:cNvSpPr txBox="1"/>
          <p:nvPr>
            <p:ph type="title"/>
          </p:nvPr>
        </p:nvSpPr>
        <p:spPr>
          <a:xfrm>
            <a:off x="838200" y="148778"/>
            <a:ext cx="10515600" cy="1325563"/>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b="1" lang="en-US"/>
              <a:t>Why Select a Career?</a:t>
            </a:r>
            <a:endParaRPr/>
          </a:p>
        </p:txBody>
      </p:sp>
      <p:sp>
        <p:nvSpPr>
          <p:cNvPr id="181" name="Google Shape;181;p10"/>
          <p:cNvSpPr txBox="1"/>
          <p:nvPr>
            <p:ph idx="1" type="body"/>
          </p:nvPr>
        </p:nvSpPr>
        <p:spPr>
          <a:xfrm>
            <a:off x="838200" y="2162507"/>
            <a:ext cx="7994524" cy="4351338"/>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2400"/>
              <a:buChar char="🞆"/>
            </a:pPr>
            <a:r>
              <a:rPr lang="en-US" sz="2400"/>
              <a:t>We have been created unique (Eg: Fingerprint)</a:t>
            </a:r>
            <a:endParaRPr/>
          </a:p>
          <a:p>
            <a:pPr indent="-342900" lvl="0" marL="342900" rtl="0" algn="l">
              <a:spcBef>
                <a:spcPts val="1080"/>
              </a:spcBef>
              <a:spcAft>
                <a:spcPts val="0"/>
              </a:spcAft>
              <a:buSzPts val="2400"/>
              <a:buChar char="🞆"/>
            </a:pPr>
            <a:r>
              <a:rPr lang="en-US" sz="2400"/>
              <a:t>We are born only once</a:t>
            </a:r>
            <a:endParaRPr/>
          </a:p>
          <a:p>
            <a:pPr indent="-342900" lvl="0" marL="342900" rtl="0" algn="l">
              <a:spcBef>
                <a:spcPts val="1080"/>
              </a:spcBef>
              <a:spcAft>
                <a:spcPts val="0"/>
              </a:spcAft>
              <a:buSzPts val="2400"/>
              <a:buChar char="🞆"/>
            </a:pPr>
            <a:r>
              <a:rPr lang="en-US" sz="2400"/>
              <a:t>We spend almost 40 years on our work</a:t>
            </a:r>
            <a:endParaRPr/>
          </a:p>
          <a:p>
            <a:pPr indent="-342900" lvl="0" marL="342900" rtl="0" algn="l">
              <a:spcBef>
                <a:spcPts val="1080"/>
              </a:spcBef>
              <a:spcAft>
                <a:spcPts val="0"/>
              </a:spcAft>
              <a:buSzPts val="2400"/>
              <a:buChar char="🞆"/>
            </a:pPr>
            <a:r>
              <a:rPr lang="en-US" sz="2400"/>
              <a:t>A total over 80,000 hours , we work</a:t>
            </a:r>
            <a:endParaRPr/>
          </a:p>
          <a:p>
            <a:pPr indent="-342900" lvl="0" marL="342900" rtl="0" algn="l">
              <a:spcBef>
                <a:spcPts val="1080"/>
              </a:spcBef>
              <a:spcAft>
                <a:spcPts val="0"/>
              </a:spcAft>
              <a:buSzPts val="2400"/>
              <a:buChar char="🞆"/>
            </a:pPr>
            <a:r>
              <a:rPr lang="en-US" sz="2400"/>
              <a:t>Now ask yourself how you will spend these 80,000 hours before you die?</a:t>
            </a:r>
            <a:endParaRPr/>
          </a:p>
        </p:txBody>
      </p:sp>
      <p:pic>
        <p:nvPicPr>
          <p:cNvPr id="182" name="Google Shape;182;p10"/>
          <p:cNvPicPr preferRelativeResize="0"/>
          <p:nvPr/>
        </p:nvPicPr>
        <p:blipFill rotWithShape="1">
          <a:blip r:embed="rId3">
            <a:alphaModFix/>
          </a:blip>
          <a:srcRect b="0" l="0" r="0" t="0"/>
          <a:stretch/>
        </p:blipFill>
        <p:spPr>
          <a:xfrm>
            <a:off x="8832724" y="2162507"/>
            <a:ext cx="2521076" cy="44418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1"/>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b="1" lang="en-US"/>
              <a:t>The Career Decision-Making Process</a:t>
            </a:r>
            <a:endParaRPr/>
          </a:p>
        </p:txBody>
      </p:sp>
      <p:grpSp>
        <p:nvGrpSpPr>
          <p:cNvPr id="188" name="Google Shape;188;p11"/>
          <p:cNvGrpSpPr/>
          <p:nvPr/>
        </p:nvGrpSpPr>
        <p:grpSpPr>
          <a:xfrm>
            <a:off x="3080268" y="1408115"/>
            <a:ext cx="5335894" cy="5150900"/>
            <a:chOff x="1181129" y="1346"/>
            <a:chExt cx="5335894" cy="5150900"/>
          </a:xfrm>
        </p:grpSpPr>
        <p:sp>
          <p:nvSpPr>
            <p:cNvPr id="189" name="Google Shape;189;p11"/>
            <p:cNvSpPr/>
            <p:nvPr/>
          </p:nvSpPr>
          <p:spPr>
            <a:xfrm>
              <a:off x="3070992" y="1346"/>
              <a:ext cx="1556169" cy="1556169"/>
            </a:xfrm>
            <a:prstGeom prst="ellipse">
              <a:avLst/>
            </a:prstGeom>
            <a:solidFill>
              <a:srgbClr val="92D050"/>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
            <p:cNvSpPr txBox="1"/>
            <p:nvPr/>
          </p:nvSpPr>
          <p:spPr>
            <a:xfrm>
              <a:off x="3298888" y="229242"/>
              <a:ext cx="1100377" cy="1100377"/>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entury Gothic"/>
                <a:buNone/>
              </a:pPr>
              <a:r>
                <a:rPr lang="en-US" sz="1400">
                  <a:solidFill>
                    <a:schemeClr val="lt1"/>
                  </a:solidFill>
                  <a:latin typeface="Century Gothic"/>
                  <a:ea typeface="Century Gothic"/>
                  <a:cs typeface="Century Gothic"/>
                  <a:sym typeface="Century Gothic"/>
                </a:rPr>
                <a:t>Discovering Yourself</a:t>
              </a:r>
              <a:endParaRPr/>
            </a:p>
          </p:txBody>
        </p:sp>
        <p:sp>
          <p:nvSpPr>
            <p:cNvPr id="191" name="Google Shape;191;p11"/>
            <p:cNvSpPr/>
            <p:nvPr/>
          </p:nvSpPr>
          <p:spPr>
            <a:xfrm rot="2160000">
              <a:off x="4577890" y="1196484"/>
              <a:ext cx="413309" cy="525207"/>
            </a:xfrm>
            <a:prstGeom prst="rightArrow">
              <a:avLst>
                <a:gd fmla="val 60000" name="adj1"/>
                <a:gd fmla="val 50000" name="adj2"/>
              </a:avLst>
            </a:prstGeom>
            <a:solidFill>
              <a:srgbClr val="A7DF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txBox="1"/>
            <p:nvPr/>
          </p:nvSpPr>
          <p:spPr>
            <a:xfrm rot="2160000">
              <a:off x="4589730" y="1265084"/>
              <a:ext cx="289316" cy="31512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1200"/>
                <a:buFont typeface="Century Gothic"/>
                <a:buNone/>
              </a:pPr>
              <a:r>
                <a:t/>
              </a:r>
              <a:endParaRPr sz="1200">
                <a:solidFill>
                  <a:schemeClr val="lt1"/>
                </a:solidFill>
                <a:latin typeface="Century Gothic"/>
                <a:ea typeface="Century Gothic"/>
                <a:cs typeface="Century Gothic"/>
                <a:sym typeface="Century Gothic"/>
              </a:endParaRPr>
            </a:p>
          </p:txBody>
        </p:sp>
        <p:sp>
          <p:nvSpPr>
            <p:cNvPr id="193" name="Google Shape;193;p11"/>
            <p:cNvSpPr/>
            <p:nvPr/>
          </p:nvSpPr>
          <p:spPr>
            <a:xfrm>
              <a:off x="4960854" y="1374411"/>
              <a:ext cx="1556169" cy="1556169"/>
            </a:xfrm>
            <a:prstGeom prst="ellipse">
              <a:avLst/>
            </a:prstGeom>
            <a:solidFill>
              <a:srgbClr val="0070C0"/>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
            <p:cNvSpPr txBox="1"/>
            <p:nvPr/>
          </p:nvSpPr>
          <p:spPr>
            <a:xfrm>
              <a:off x="5188750" y="1602307"/>
              <a:ext cx="1100377" cy="1100377"/>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entury Gothic"/>
                <a:buNone/>
              </a:pPr>
              <a:r>
                <a:rPr lang="en-US" sz="1400">
                  <a:solidFill>
                    <a:schemeClr val="lt1"/>
                  </a:solidFill>
                  <a:latin typeface="Century Gothic"/>
                  <a:ea typeface="Century Gothic"/>
                  <a:cs typeface="Century Gothic"/>
                  <a:sym typeface="Century Gothic"/>
                </a:rPr>
                <a:t>Exploring Options</a:t>
              </a:r>
              <a:endParaRPr/>
            </a:p>
          </p:txBody>
        </p:sp>
        <p:sp>
          <p:nvSpPr>
            <p:cNvPr id="195" name="Google Shape;195;p11"/>
            <p:cNvSpPr/>
            <p:nvPr/>
          </p:nvSpPr>
          <p:spPr>
            <a:xfrm rot="6480000">
              <a:off x="5174967" y="2989601"/>
              <a:ext cx="413309" cy="525207"/>
            </a:xfrm>
            <a:prstGeom prst="rightArrow">
              <a:avLst>
                <a:gd fmla="val 60000" name="adj1"/>
                <a:gd fmla="val 50000" name="adj2"/>
              </a:avLst>
            </a:prstGeom>
            <a:solidFill>
              <a:srgbClr val="A7DF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txBox="1"/>
            <p:nvPr/>
          </p:nvSpPr>
          <p:spPr>
            <a:xfrm rot="-4320000">
              <a:off x="5256121" y="3035680"/>
              <a:ext cx="289316" cy="31512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1200"/>
                <a:buFont typeface="Century Gothic"/>
                <a:buNone/>
              </a:pPr>
              <a:r>
                <a:t/>
              </a:r>
              <a:endParaRPr sz="1200">
                <a:solidFill>
                  <a:schemeClr val="lt1"/>
                </a:solidFill>
                <a:latin typeface="Century Gothic"/>
                <a:ea typeface="Century Gothic"/>
                <a:cs typeface="Century Gothic"/>
                <a:sym typeface="Century Gothic"/>
              </a:endParaRPr>
            </a:p>
          </p:txBody>
        </p:sp>
        <p:sp>
          <p:nvSpPr>
            <p:cNvPr id="197" name="Google Shape;197;p11"/>
            <p:cNvSpPr/>
            <p:nvPr/>
          </p:nvSpPr>
          <p:spPr>
            <a:xfrm>
              <a:off x="4238991" y="3596077"/>
              <a:ext cx="1556169" cy="1556169"/>
            </a:xfrm>
            <a:prstGeom prst="ellipse">
              <a:avLst/>
            </a:prstGeom>
            <a:solidFill>
              <a:srgbClr val="C00000"/>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1"/>
            <p:cNvSpPr txBox="1"/>
            <p:nvPr/>
          </p:nvSpPr>
          <p:spPr>
            <a:xfrm>
              <a:off x="4466887" y="3823973"/>
              <a:ext cx="1100377" cy="1100377"/>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entury Gothic"/>
                <a:buNone/>
              </a:pPr>
              <a:r>
                <a:rPr lang="en-US" sz="1400">
                  <a:solidFill>
                    <a:schemeClr val="lt1"/>
                  </a:solidFill>
                  <a:latin typeface="Century Gothic"/>
                  <a:ea typeface="Century Gothic"/>
                  <a:cs typeface="Century Gothic"/>
                  <a:sym typeface="Century Gothic"/>
                </a:rPr>
                <a:t>Making a Decision</a:t>
              </a:r>
              <a:endParaRPr/>
            </a:p>
          </p:txBody>
        </p:sp>
        <p:sp>
          <p:nvSpPr>
            <p:cNvPr id="199" name="Google Shape;199;p11"/>
            <p:cNvSpPr/>
            <p:nvPr/>
          </p:nvSpPr>
          <p:spPr>
            <a:xfrm rot="10800000">
              <a:off x="3654119" y="4111559"/>
              <a:ext cx="413309" cy="525207"/>
            </a:xfrm>
            <a:prstGeom prst="rightArrow">
              <a:avLst>
                <a:gd fmla="val 60000" name="adj1"/>
                <a:gd fmla="val 50000" name="adj2"/>
              </a:avLst>
            </a:prstGeom>
            <a:solidFill>
              <a:srgbClr val="A7DF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txBox="1"/>
            <p:nvPr/>
          </p:nvSpPr>
          <p:spPr>
            <a:xfrm>
              <a:off x="3778112" y="4216600"/>
              <a:ext cx="289316" cy="31512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1200"/>
                <a:buFont typeface="Century Gothic"/>
                <a:buNone/>
              </a:pPr>
              <a:r>
                <a:t/>
              </a:r>
              <a:endParaRPr sz="1200">
                <a:solidFill>
                  <a:schemeClr val="lt1"/>
                </a:solidFill>
                <a:latin typeface="Century Gothic"/>
                <a:ea typeface="Century Gothic"/>
                <a:cs typeface="Century Gothic"/>
                <a:sym typeface="Century Gothic"/>
              </a:endParaRPr>
            </a:p>
          </p:txBody>
        </p:sp>
        <p:sp>
          <p:nvSpPr>
            <p:cNvPr id="201" name="Google Shape;201;p11"/>
            <p:cNvSpPr/>
            <p:nvPr/>
          </p:nvSpPr>
          <p:spPr>
            <a:xfrm>
              <a:off x="1902992" y="3596077"/>
              <a:ext cx="1556169" cy="1556169"/>
            </a:xfrm>
            <a:prstGeom prst="ellipse">
              <a:avLst/>
            </a:prstGeom>
            <a:solidFill>
              <a:srgbClr val="7030A0"/>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txBox="1"/>
            <p:nvPr/>
          </p:nvSpPr>
          <p:spPr>
            <a:xfrm>
              <a:off x="2130888" y="3823973"/>
              <a:ext cx="1100377" cy="1100377"/>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entury Gothic"/>
                <a:buNone/>
              </a:pPr>
              <a:r>
                <a:rPr lang="en-US" sz="1400">
                  <a:solidFill>
                    <a:schemeClr val="lt1"/>
                  </a:solidFill>
                  <a:latin typeface="Century Gothic"/>
                  <a:ea typeface="Century Gothic"/>
                  <a:cs typeface="Century Gothic"/>
                  <a:sym typeface="Century Gothic"/>
                </a:rPr>
                <a:t>Taking Action</a:t>
              </a:r>
              <a:endParaRPr/>
            </a:p>
          </p:txBody>
        </p:sp>
        <p:sp>
          <p:nvSpPr>
            <p:cNvPr id="203" name="Google Shape;203;p11"/>
            <p:cNvSpPr/>
            <p:nvPr/>
          </p:nvSpPr>
          <p:spPr>
            <a:xfrm rot="-6480000">
              <a:off x="2117106" y="3011850"/>
              <a:ext cx="413309" cy="525207"/>
            </a:xfrm>
            <a:prstGeom prst="rightArrow">
              <a:avLst>
                <a:gd fmla="val 60000" name="adj1"/>
                <a:gd fmla="val 50000" name="adj2"/>
              </a:avLst>
            </a:prstGeom>
            <a:solidFill>
              <a:srgbClr val="A7DF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1"/>
            <p:cNvSpPr txBox="1"/>
            <p:nvPr/>
          </p:nvSpPr>
          <p:spPr>
            <a:xfrm rot="4320000">
              <a:off x="2198260" y="3175853"/>
              <a:ext cx="289316" cy="31512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1200"/>
                <a:buFont typeface="Century Gothic"/>
                <a:buNone/>
              </a:pPr>
              <a:r>
                <a:t/>
              </a:r>
              <a:endParaRPr sz="1200">
                <a:solidFill>
                  <a:schemeClr val="lt1"/>
                </a:solidFill>
                <a:latin typeface="Century Gothic"/>
                <a:ea typeface="Century Gothic"/>
                <a:cs typeface="Century Gothic"/>
                <a:sym typeface="Century Gothic"/>
              </a:endParaRPr>
            </a:p>
          </p:txBody>
        </p:sp>
        <p:sp>
          <p:nvSpPr>
            <p:cNvPr id="205" name="Google Shape;205;p11"/>
            <p:cNvSpPr/>
            <p:nvPr/>
          </p:nvSpPr>
          <p:spPr>
            <a:xfrm>
              <a:off x="1181129" y="1374411"/>
              <a:ext cx="1556169" cy="1556169"/>
            </a:xfrm>
            <a:prstGeom prst="ellipse">
              <a:avLst/>
            </a:prstGeom>
            <a:solidFill>
              <a:srgbClr val="FF0000"/>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txBox="1"/>
            <p:nvPr/>
          </p:nvSpPr>
          <p:spPr>
            <a:xfrm>
              <a:off x="1409025" y="1602307"/>
              <a:ext cx="1100377" cy="1100377"/>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entury Gothic"/>
                <a:buNone/>
              </a:pPr>
              <a:r>
                <a:rPr lang="en-US" sz="1400">
                  <a:solidFill>
                    <a:schemeClr val="lt1"/>
                  </a:solidFill>
                  <a:latin typeface="Century Gothic"/>
                  <a:ea typeface="Century Gothic"/>
                  <a:cs typeface="Century Gothic"/>
                  <a:sym typeface="Century Gothic"/>
                </a:rPr>
                <a:t>Evaluating the Decision</a:t>
              </a:r>
              <a:endParaRPr/>
            </a:p>
          </p:txBody>
        </p:sp>
        <p:sp>
          <p:nvSpPr>
            <p:cNvPr id="207" name="Google Shape;207;p11"/>
            <p:cNvSpPr/>
            <p:nvPr/>
          </p:nvSpPr>
          <p:spPr>
            <a:xfrm rot="-2160000">
              <a:off x="2688027" y="1210235"/>
              <a:ext cx="413309" cy="525207"/>
            </a:xfrm>
            <a:prstGeom prst="rightArrow">
              <a:avLst>
                <a:gd fmla="val 60000" name="adj1"/>
                <a:gd fmla="val 50000" name="adj2"/>
              </a:avLst>
            </a:prstGeom>
            <a:solidFill>
              <a:srgbClr val="A7DF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1"/>
            <p:cNvSpPr txBox="1"/>
            <p:nvPr/>
          </p:nvSpPr>
          <p:spPr>
            <a:xfrm rot="-2160000">
              <a:off x="2699867" y="1351717"/>
              <a:ext cx="289316" cy="31512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1200"/>
                <a:buFont typeface="Century Gothic"/>
                <a:buNone/>
              </a:pPr>
              <a:r>
                <a:t/>
              </a:r>
              <a:endParaRPr sz="1200">
                <a:solidFill>
                  <a:schemeClr val="lt1"/>
                </a:solidFill>
                <a:latin typeface="Century Gothic"/>
                <a:ea typeface="Century Gothic"/>
                <a:cs typeface="Century Gothic"/>
                <a:sym typeface="Century Gothic"/>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2"/>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b="1" lang="en-US"/>
              <a:t>Discovering Yourself</a:t>
            </a:r>
            <a:endParaRPr/>
          </a:p>
        </p:txBody>
      </p:sp>
      <p:sp>
        <p:nvSpPr>
          <p:cNvPr id="214" name="Google Shape;214;p12"/>
          <p:cNvSpPr txBox="1"/>
          <p:nvPr>
            <p:ph idx="1" type="body"/>
          </p:nvPr>
        </p:nvSpPr>
        <p:spPr>
          <a:xfrm>
            <a:off x="810000" y="2162509"/>
            <a:ext cx="6711462" cy="4351338"/>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2800"/>
              <a:buChar char="🞆"/>
            </a:pPr>
            <a:r>
              <a:rPr lang="en-US" sz="2800"/>
              <a:t>What are my interests? Values? Skills?</a:t>
            </a:r>
            <a:endParaRPr/>
          </a:p>
          <a:p>
            <a:pPr indent="-342900" lvl="0" marL="342900" rtl="0" algn="l">
              <a:spcBef>
                <a:spcPts val="1160"/>
              </a:spcBef>
              <a:spcAft>
                <a:spcPts val="0"/>
              </a:spcAft>
              <a:buSzPts val="2800"/>
              <a:buChar char="🞆"/>
            </a:pPr>
            <a:r>
              <a:rPr lang="en-US" sz="2800"/>
              <a:t>Personality preferences? </a:t>
            </a:r>
            <a:endParaRPr/>
          </a:p>
          <a:p>
            <a:pPr indent="-342900" lvl="0" marL="342900" rtl="0" algn="l">
              <a:spcBef>
                <a:spcPts val="1160"/>
              </a:spcBef>
              <a:spcAft>
                <a:spcPts val="0"/>
              </a:spcAft>
              <a:buSzPts val="2800"/>
              <a:buChar char="🞆"/>
            </a:pPr>
            <a:r>
              <a:rPr lang="en-US" sz="2800"/>
              <a:t>Strengths?</a:t>
            </a:r>
            <a:endParaRPr/>
          </a:p>
          <a:p>
            <a:pPr indent="-342900" lvl="0" marL="342900" rtl="0" algn="l">
              <a:spcBef>
                <a:spcPts val="1160"/>
              </a:spcBef>
              <a:spcAft>
                <a:spcPts val="0"/>
              </a:spcAft>
              <a:buSzPts val="2800"/>
              <a:buChar char="🞆"/>
            </a:pPr>
            <a:r>
              <a:rPr lang="en-US" sz="2800"/>
              <a:t>What are three careers that interest me?</a:t>
            </a:r>
            <a:endParaRPr/>
          </a:p>
          <a:p>
            <a:pPr indent="-342900" lvl="0" marL="342900" rtl="0" algn="l">
              <a:spcBef>
                <a:spcPts val="1160"/>
              </a:spcBef>
              <a:spcAft>
                <a:spcPts val="0"/>
              </a:spcAft>
              <a:buSzPts val="2800"/>
              <a:buChar char="🞆"/>
            </a:pPr>
            <a:r>
              <a:rPr lang="en-US" sz="2800"/>
              <a:t>What are three college majors that I want to explore?</a:t>
            </a:r>
            <a:endParaRPr/>
          </a:p>
        </p:txBody>
      </p:sp>
      <p:pic>
        <p:nvPicPr>
          <p:cNvPr id="215" name="Google Shape;215;p12"/>
          <p:cNvPicPr preferRelativeResize="0"/>
          <p:nvPr/>
        </p:nvPicPr>
        <p:blipFill rotWithShape="1">
          <a:blip r:embed="rId3">
            <a:alphaModFix/>
          </a:blip>
          <a:srcRect b="0" l="0" r="0" t="0"/>
          <a:stretch/>
        </p:blipFill>
        <p:spPr>
          <a:xfrm>
            <a:off x="8199571" y="2355014"/>
            <a:ext cx="3484313" cy="34843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3"/>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b="1" lang="en-US"/>
              <a:t>Exploring Options</a:t>
            </a:r>
            <a:endParaRPr/>
          </a:p>
        </p:txBody>
      </p:sp>
      <p:sp>
        <p:nvSpPr>
          <p:cNvPr id="221" name="Google Shape;221;p13"/>
          <p:cNvSpPr txBox="1"/>
          <p:nvPr>
            <p:ph idx="1" type="body"/>
          </p:nvPr>
        </p:nvSpPr>
        <p:spPr>
          <a:xfrm>
            <a:off x="810000" y="2098340"/>
            <a:ext cx="6383215" cy="4351338"/>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lnSpcReduction="10000"/>
          </a:bodyPr>
          <a:lstStyle/>
          <a:p>
            <a:pPr indent="-342900" lvl="0" marL="342900" rtl="0" algn="l">
              <a:spcBef>
                <a:spcPts val="0"/>
              </a:spcBef>
              <a:spcAft>
                <a:spcPts val="0"/>
              </a:spcAft>
              <a:buSzPts val="2400"/>
              <a:buChar char="🞆"/>
            </a:pPr>
            <a:r>
              <a:rPr lang="en-US" sz="2400"/>
              <a:t>What information or individuals can help me to explore my college or career options?</a:t>
            </a:r>
            <a:endParaRPr/>
          </a:p>
          <a:p>
            <a:pPr indent="-342900" lvl="0" marL="342900" rtl="0" algn="l">
              <a:spcBef>
                <a:spcPts val="1080"/>
              </a:spcBef>
              <a:spcAft>
                <a:spcPts val="0"/>
              </a:spcAft>
              <a:buSzPts val="2400"/>
              <a:buChar char="🞆"/>
            </a:pPr>
            <a:r>
              <a:rPr lang="en-US" sz="2400"/>
              <a:t>What classes or activities can help me to develop my strengths?</a:t>
            </a:r>
            <a:endParaRPr/>
          </a:p>
          <a:p>
            <a:pPr indent="-342900" lvl="0" marL="342900" rtl="0" algn="l">
              <a:spcBef>
                <a:spcPts val="1080"/>
              </a:spcBef>
              <a:spcAft>
                <a:spcPts val="0"/>
              </a:spcAft>
              <a:buSzPts val="2400"/>
              <a:buChar char="🞆"/>
            </a:pPr>
            <a:r>
              <a:rPr lang="en-US" sz="2400"/>
              <a:t>How can I learn more about informational interviews, job shadowing, exploratory internships, service learning, civic honors, or student organizations to gain first-hand experience?</a:t>
            </a:r>
            <a:endParaRPr/>
          </a:p>
        </p:txBody>
      </p:sp>
      <p:pic>
        <p:nvPicPr>
          <p:cNvPr id="222" name="Google Shape;222;p13"/>
          <p:cNvPicPr preferRelativeResize="0"/>
          <p:nvPr/>
        </p:nvPicPr>
        <p:blipFill rotWithShape="1">
          <a:blip r:embed="rId3">
            <a:alphaModFix/>
          </a:blip>
          <a:srcRect b="0" l="0" r="0" t="0"/>
          <a:stretch/>
        </p:blipFill>
        <p:spPr>
          <a:xfrm>
            <a:off x="8033415" y="2270854"/>
            <a:ext cx="3552430" cy="35524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4"/>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b="1" lang="en-US"/>
              <a:t>Making Decisions</a:t>
            </a:r>
            <a:endParaRPr/>
          </a:p>
        </p:txBody>
      </p:sp>
      <p:sp>
        <p:nvSpPr>
          <p:cNvPr id="228" name="Google Shape;228;p14"/>
          <p:cNvSpPr txBox="1"/>
          <p:nvPr>
            <p:ph idx="1" type="body"/>
          </p:nvPr>
        </p:nvSpPr>
        <p:spPr>
          <a:xfrm>
            <a:off x="838200" y="2403137"/>
            <a:ext cx="6406662" cy="410625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fontScale="85000" lnSpcReduction="20000"/>
          </a:bodyPr>
          <a:lstStyle/>
          <a:p>
            <a:pPr indent="-342900" lvl="0" marL="342900" rtl="0" algn="l">
              <a:spcBef>
                <a:spcPts val="0"/>
              </a:spcBef>
              <a:spcAft>
                <a:spcPts val="0"/>
              </a:spcAft>
              <a:buSzPct val="100000"/>
              <a:buChar char="🞆"/>
            </a:pPr>
            <a:r>
              <a:rPr lang="en-US" sz="3200"/>
              <a:t>How much time and energy am I willing to invest to make a career decision?</a:t>
            </a:r>
            <a:endParaRPr/>
          </a:p>
          <a:p>
            <a:pPr indent="0" lvl="0" marL="0" rtl="0" algn="l">
              <a:spcBef>
                <a:spcPts val="1144"/>
              </a:spcBef>
              <a:spcAft>
                <a:spcPts val="0"/>
              </a:spcAft>
              <a:buSzPct val="100000"/>
              <a:buNone/>
            </a:pPr>
            <a:r>
              <a:t/>
            </a:r>
            <a:endParaRPr sz="3200"/>
          </a:p>
          <a:p>
            <a:pPr indent="-342900" lvl="0" marL="342900" rtl="0" algn="l">
              <a:spcBef>
                <a:spcPts val="1144"/>
              </a:spcBef>
              <a:spcAft>
                <a:spcPts val="0"/>
              </a:spcAft>
              <a:buSzPct val="100000"/>
              <a:buChar char="🞆"/>
            </a:pPr>
            <a:r>
              <a:rPr lang="en-US" sz="3200"/>
              <a:t>Who is part of my support system to help me evaluate the pros and cons?</a:t>
            </a:r>
            <a:endParaRPr/>
          </a:p>
          <a:p>
            <a:pPr indent="0" lvl="0" marL="0" rtl="0" algn="l">
              <a:spcBef>
                <a:spcPts val="1144"/>
              </a:spcBef>
              <a:spcAft>
                <a:spcPts val="0"/>
              </a:spcAft>
              <a:buSzPct val="100000"/>
              <a:buNone/>
            </a:pPr>
            <a:r>
              <a:t/>
            </a:r>
            <a:endParaRPr sz="3200"/>
          </a:p>
          <a:p>
            <a:pPr indent="-342900" lvl="0" marL="342900" rtl="0" algn="l">
              <a:spcBef>
                <a:spcPts val="1144"/>
              </a:spcBef>
              <a:spcAft>
                <a:spcPts val="0"/>
              </a:spcAft>
              <a:buSzPct val="100000"/>
              <a:buChar char="🞆"/>
            </a:pPr>
            <a:r>
              <a:rPr lang="en-US" sz="3200"/>
              <a:t>What are my top priorities to consider for this decision?</a:t>
            </a:r>
            <a:endParaRPr/>
          </a:p>
        </p:txBody>
      </p:sp>
      <p:pic>
        <p:nvPicPr>
          <p:cNvPr id="229" name="Google Shape;229;p14"/>
          <p:cNvPicPr preferRelativeResize="0"/>
          <p:nvPr/>
        </p:nvPicPr>
        <p:blipFill rotWithShape="1">
          <a:blip r:embed="rId3">
            <a:alphaModFix/>
          </a:blip>
          <a:srcRect b="0" l="0" r="0" t="0"/>
          <a:stretch/>
        </p:blipFill>
        <p:spPr>
          <a:xfrm>
            <a:off x="7866591" y="2403137"/>
            <a:ext cx="3869326" cy="38693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5"/>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b="1" lang="en-US"/>
              <a:t>Taking Action</a:t>
            </a:r>
            <a:endParaRPr/>
          </a:p>
        </p:txBody>
      </p:sp>
      <p:sp>
        <p:nvSpPr>
          <p:cNvPr id="235" name="Google Shape;235;p15"/>
          <p:cNvSpPr txBox="1"/>
          <p:nvPr>
            <p:ph idx="1" type="body"/>
          </p:nvPr>
        </p:nvSpPr>
        <p:spPr>
          <a:xfrm>
            <a:off x="822158" y="2306885"/>
            <a:ext cx="6430108" cy="4351338"/>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fontScale="92500" lnSpcReduction="20000"/>
          </a:bodyPr>
          <a:lstStyle/>
          <a:p>
            <a:pPr indent="-342900" lvl="0" marL="342900" rtl="0" algn="l">
              <a:spcBef>
                <a:spcPts val="0"/>
              </a:spcBef>
              <a:spcAft>
                <a:spcPts val="0"/>
              </a:spcAft>
              <a:buSzPct val="100000"/>
              <a:buChar char="🞆"/>
            </a:pPr>
            <a:r>
              <a:rPr lang="en-US" sz="3200"/>
              <a:t>How can I strengthen my readiness for success in a college major?</a:t>
            </a:r>
            <a:endParaRPr/>
          </a:p>
          <a:p>
            <a:pPr indent="-342900" lvl="0" marL="342900" rtl="0" algn="l">
              <a:spcBef>
                <a:spcPts val="1192"/>
              </a:spcBef>
              <a:spcAft>
                <a:spcPts val="0"/>
              </a:spcAft>
              <a:buSzPct val="100000"/>
              <a:buChar char="🞆"/>
            </a:pPr>
            <a:r>
              <a:rPr lang="en-US" sz="3200"/>
              <a:t>What is one goal that I have? </a:t>
            </a:r>
            <a:endParaRPr/>
          </a:p>
          <a:p>
            <a:pPr indent="-342900" lvl="0" marL="342900" rtl="0" algn="l">
              <a:spcBef>
                <a:spcPts val="1192"/>
              </a:spcBef>
              <a:spcAft>
                <a:spcPts val="0"/>
              </a:spcAft>
              <a:buSzPct val="100000"/>
              <a:buChar char="🞆"/>
            </a:pPr>
            <a:r>
              <a:rPr lang="en-US" sz="3200"/>
              <a:t>How can I reach it?</a:t>
            </a:r>
            <a:endParaRPr/>
          </a:p>
          <a:p>
            <a:pPr indent="-342900" lvl="0" marL="342900" rtl="0" algn="l">
              <a:spcBef>
                <a:spcPts val="1192"/>
              </a:spcBef>
              <a:spcAft>
                <a:spcPts val="0"/>
              </a:spcAft>
              <a:buSzPct val="100000"/>
              <a:buChar char="🞆"/>
            </a:pPr>
            <a:r>
              <a:rPr lang="en-US" sz="3200"/>
              <a:t>What action can I take now?</a:t>
            </a:r>
            <a:endParaRPr/>
          </a:p>
          <a:p>
            <a:pPr indent="-342900" lvl="0" marL="342900" rtl="0" algn="l">
              <a:spcBef>
                <a:spcPts val="1192"/>
              </a:spcBef>
              <a:spcAft>
                <a:spcPts val="0"/>
              </a:spcAft>
              <a:buSzPct val="100000"/>
              <a:buChar char="🞆"/>
            </a:pPr>
            <a:r>
              <a:rPr lang="en-US" sz="3200"/>
              <a:t>Which one of my talents can I develop through classes or outside activities?</a:t>
            </a:r>
            <a:endParaRPr/>
          </a:p>
        </p:txBody>
      </p:sp>
      <p:pic>
        <p:nvPicPr>
          <p:cNvPr id="236" name="Google Shape;236;p15"/>
          <p:cNvPicPr preferRelativeResize="0"/>
          <p:nvPr/>
        </p:nvPicPr>
        <p:blipFill rotWithShape="1">
          <a:blip r:embed="rId3">
            <a:alphaModFix/>
          </a:blip>
          <a:srcRect b="0" l="0" r="0" t="0"/>
          <a:stretch/>
        </p:blipFill>
        <p:spPr>
          <a:xfrm>
            <a:off x="7252266" y="2723983"/>
            <a:ext cx="4641830" cy="30832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6"/>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b="1" lang="en-US"/>
              <a:t>Evaluating the Decision</a:t>
            </a:r>
            <a:endParaRPr/>
          </a:p>
        </p:txBody>
      </p:sp>
      <p:sp>
        <p:nvSpPr>
          <p:cNvPr id="242" name="Google Shape;242;p16"/>
          <p:cNvSpPr txBox="1"/>
          <p:nvPr>
            <p:ph idx="1" type="body"/>
          </p:nvPr>
        </p:nvSpPr>
        <p:spPr>
          <a:xfrm>
            <a:off x="838200" y="2258759"/>
            <a:ext cx="6195646" cy="4351338"/>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fontScale="92500" lnSpcReduction="10000"/>
          </a:bodyPr>
          <a:lstStyle/>
          <a:p>
            <a:pPr indent="-342900" lvl="0" marL="342900" rtl="0" algn="l">
              <a:spcBef>
                <a:spcPts val="0"/>
              </a:spcBef>
              <a:spcAft>
                <a:spcPts val="0"/>
              </a:spcAft>
              <a:buSzPct val="100000"/>
              <a:buChar char="🞆"/>
            </a:pPr>
            <a:r>
              <a:rPr lang="en-US" sz="3200"/>
              <a:t>Is my decision a realistic option?</a:t>
            </a:r>
            <a:endParaRPr/>
          </a:p>
          <a:p>
            <a:pPr indent="-342900" lvl="0" marL="342900" rtl="0" algn="l">
              <a:spcBef>
                <a:spcPts val="1192"/>
              </a:spcBef>
              <a:spcAft>
                <a:spcPts val="0"/>
              </a:spcAft>
              <a:buSzPct val="100000"/>
              <a:buChar char="🞆"/>
            </a:pPr>
            <a:r>
              <a:rPr lang="en-US" sz="3200"/>
              <a:t>Is there anything preventing me from achieving this goal?</a:t>
            </a:r>
            <a:endParaRPr/>
          </a:p>
          <a:p>
            <a:pPr indent="-342900" lvl="0" marL="342900" rtl="0" algn="l">
              <a:spcBef>
                <a:spcPts val="1192"/>
              </a:spcBef>
              <a:spcAft>
                <a:spcPts val="0"/>
              </a:spcAft>
              <a:buSzPct val="100000"/>
              <a:buChar char="🞆"/>
            </a:pPr>
            <a:r>
              <a:rPr lang="en-US" sz="3200"/>
              <a:t>What would it mean if I didn’t have any barriers?</a:t>
            </a:r>
            <a:endParaRPr/>
          </a:p>
          <a:p>
            <a:pPr indent="-342900" lvl="0" marL="342900" rtl="0" algn="l">
              <a:spcBef>
                <a:spcPts val="1192"/>
              </a:spcBef>
              <a:spcAft>
                <a:spcPts val="0"/>
              </a:spcAft>
              <a:buSzPct val="100000"/>
              <a:buChar char="🞆"/>
            </a:pPr>
            <a:r>
              <a:rPr lang="en-US" sz="3200"/>
              <a:t>Who in my support system can assist me with achieving this goal?</a:t>
            </a:r>
            <a:endParaRPr/>
          </a:p>
        </p:txBody>
      </p:sp>
      <p:pic>
        <p:nvPicPr>
          <p:cNvPr id="243" name="Google Shape;243;p16"/>
          <p:cNvPicPr preferRelativeResize="0"/>
          <p:nvPr/>
        </p:nvPicPr>
        <p:blipFill rotWithShape="1">
          <a:blip r:embed="rId3">
            <a:alphaModFix/>
          </a:blip>
          <a:srcRect b="0" l="0" r="0" t="0"/>
          <a:stretch/>
        </p:blipFill>
        <p:spPr>
          <a:xfrm>
            <a:off x="7834753" y="2420173"/>
            <a:ext cx="3707667" cy="370766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grpSp>
        <p:nvGrpSpPr>
          <p:cNvPr id="248" name="Google Shape;248;p17"/>
          <p:cNvGrpSpPr/>
          <p:nvPr/>
        </p:nvGrpSpPr>
        <p:grpSpPr>
          <a:xfrm>
            <a:off x="3299755" y="1785111"/>
            <a:ext cx="6075438" cy="4805535"/>
            <a:chOff x="766977" y="-28378"/>
            <a:chExt cx="6075438" cy="4805535"/>
          </a:xfrm>
        </p:grpSpPr>
        <p:sp>
          <p:nvSpPr>
            <p:cNvPr id="249" name="Google Shape;249;p17"/>
            <p:cNvSpPr/>
            <p:nvPr/>
          </p:nvSpPr>
          <p:spPr>
            <a:xfrm>
              <a:off x="1429289" y="-28378"/>
              <a:ext cx="4750814" cy="4750814"/>
            </a:xfrm>
            <a:custGeom>
              <a:rect b="b" l="l" r="r" t="t"/>
              <a:pathLst>
                <a:path extrusionOk="0" h="120000" w="120000">
                  <a:moveTo>
                    <a:pt x="79053" y="6896"/>
                  </a:moveTo>
                  <a:lnTo>
                    <a:pt x="79053" y="6896"/>
                  </a:lnTo>
                  <a:cubicBezTo>
                    <a:pt x="103108" y="15527"/>
                    <a:pt x="118357" y="39250"/>
                    <a:pt x="116220" y="64717"/>
                  </a:cubicBezTo>
                  <a:cubicBezTo>
                    <a:pt x="114084" y="90184"/>
                    <a:pt x="95095" y="111034"/>
                    <a:pt x="69938" y="115536"/>
                  </a:cubicBezTo>
                  <a:cubicBezTo>
                    <a:pt x="44781" y="120038"/>
                    <a:pt x="19740" y="107066"/>
                    <a:pt x="8904" y="83920"/>
                  </a:cubicBezTo>
                  <a:cubicBezTo>
                    <a:pt x="-1932" y="60775"/>
                    <a:pt x="4145" y="33236"/>
                    <a:pt x="23714" y="16799"/>
                  </a:cubicBezTo>
                  <a:lnTo>
                    <a:pt x="21676" y="13871"/>
                  </a:lnTo>
                  <a:lnTo>
                    <a:pt x="29668" y="16426"/>
                  </a:lnTo>
                  <a:lnTo>
                    <a:pt x="29570" y="25211"/>
                  </a:lnTo>
                  <a:lnTo>
                    <a:pt x="27533" y="22284"/>
                  </a:lnTo>
                  <a:lnTo>
                    <a:pt x="27533" y="22284"/>
                  </a:lnTo>
                  <a:cubicBezTo>
                    <a:pt x="10491" y="36955"/>
                    <a:pt x="5404" y="61231"/>
                    <a:pt x="15123" y="81509"/>
                  </a:cubicBezTo>
                  <a:cubicBezTo>
                    <a:pt x="24842" y="101787"/>
                    <a:pt x="46952" y="113028"/>
                    <a:pt x="69063" y="108933"/>
                  </a:cubicBezTo>
                  <a:cubicBezTo>
                    <a:pt x="91174" y="104838"/>
                    <a:pt x="107791" y="86424"/>
                    <a:pt x="109603" y="64010"/>
                  </a:cubicBezTo>
                  <a:cubicBezTo>
                    <a:pt x="111415" y="41596"/>
                    <a:pt x="97972" y="20752"/>
                    <a:pt x="76806" y="13158"/>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7"/>
            <p:cNvSpPr/>
            <p:nvPr/>
          </p:nvSpPr>
          <p:spPr>
            <a:xfrm>
              <a:off x="2693754" y="1268"/>
              <a:ext cx="2221883" cy="1110941"/>
            </a:xfrm>
            <a:prstGeom prst="roundRect">
              <a:avLst>
                <a:gd fmla="val 16667" name="adj"/>
              </a:avLst>
            </a:prstGeom>
            <a:solidFill>
              <a:schemeClr val="accent6"/>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7"/>
            <p:cNvSpPr txBox="1"/>
            <p:nvPr/>
          </p:nvSpPr>
          <p:spPr>
            <a:xfrm>
              <a:off x="2747986" y="55500"/>
              <a:ext cx="2113419" cy="1002477"/>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entury Gothic"/>
                <a:buNone/>
              </a:pPr>
              <a:r>
                <a:rPr lang="en-US" sz="2300">
                  <a:solidFill>
                    <a:schemeClr val="lt1"/>
                  </a:solidFill>
                  <a:latin typeface="Century Gothic"/>
                  <a:ea typeface="Century Gothic"/>
                  <a:cs typeface="Century Gothic"/>
                  <a:sym typeface="Century Gothic"/>
                </a:rPr>
                <a:t>Self Belief</a:t>
              </a:r>
              <a:endParaRPr/>
            </a:p>
          </p:txBody>
        </p:sp>
        <p:sp>
          <p:nvSpPr>
            <p:cNvPr id="252" name="Google Shape;252;p17"/>
            <p:cNvSpPr/>
            <p:nvPr/>
          </p:nvSpPr>
          <p:spPr>
            <a:xfrm>
              <a:off x="4620532" y="1401154"/>
              <a:ext cx="2221883" cy="1110941"/>
            </a:xfrm>
            <a:prstGeom prst="roundRect">
              <a:avLst>
                <a:gd fmla="val 16667" name="adj"/>
              </a:avLst>
            </a:prstGeom>
            <a:solidFill>
              <a:schemeClr val="accent4"/>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7"/>
            <p:cNvSpPr txBox="1"/>
            <p:nvPr/>
          </p:nvSpPr>
          <p:spPr>
            <a:xfrm>
              <a:off x="4674764" y="1455386"/>
              <a:ext cx="2113419" cy="1002477"/>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entury Gothic"/>
                <a:buNone/>
              </a:pPr>
              <a:r>
                <a:rPr lang="en-US" sz="2300">
                  <a:solidFill>
                    <a:schemeClr val="lt1"/>
                  </a:solidFill>
                  <a:latin typeface="Century Gothic"/>
                  <a:ea typeface="Century Gothic"/>
                  <a:cs typeface="Century Gothic"/>
                  <a:sym typeface="Century Gothic"/>
                </a:rPr>
                <a:t>Facts</a:t>
              </a:r>
              <a:endParaRPr/>
            </a:p>
          </p:txBody>
        </p:sp>
        <p:sp>
          <p:nvSpPr>
            <p:cNvPr id="254" name="Google Shape;254;p17"/>
            <p:cNvSpPr/>
            <p:nvPr/>
          </p:nvSpPr>
          <p:spPr>
            <a:xfrm>
              <a:off x="3884568" y="3666216"/>
              <a:ext cx="2221883" cy="1110941"/>
            </a:xfrm>
            <a:prstGeom prst="roundRect">
              <a:avLst>
                <a:gd fmla="val 16667" name="adj"/>
              </a:avLst>
            </a:prstGeom>
            <a:solidFill>
              <a:schemeClr val="accent2"/>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7"/>
            <p:cNvSpPr txBox="1"/>
            <p:nvPr/>
          </p:nvSpPr>
          <p:spPr>
            <a:xfrm>
              <a:off x="3938800" y="3720448"/>
              <a:ext cx="2113419" cy="1002477"/>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entury Gothic"/>
                <a:buNone/>
              </a:pPr>
              <a:r>
                <a:rPr lang="en-US" sz="2300">
                  <a:solidFill>
                    <a:schemeClr val="lt1"/>
                  </a:solidFill>
                  <a:latin typeface="Century Gothic"/>
                  <a:ea typeface="Century Gothic"/>
                  <a:cs typeface="Century Gothic"/>
                  <a:sym typeface="Century Gothic"/>
                </a:rPr>
                <a:t>Persevere</a:t>
              </a:r>
              <a:endParaRPr/>
            </a:p>
          </p:txBody>
        </p:sp>
        <p:sp>
          <p:nvSpPr>
            <p:cNvPr id="256" name="Google Shape;256;p17"/>
            <p:cNvSpPr/>
            <p:nvPr/>
          </p:nvSpPr>
          <p:spPr>
            <a:xfrm>
              <a:off x="1502940" y="3666216"/>
              <a:ext cx="2221883" cy="1110941"/>
            </a:xfrm>
            <a:prstGeom prst="roundRect">
              <a:avLst>
                <a:gd fmla="val 16667" name="adj"/>
              </a:avLst>
            </a:prstGeom>
            <a:solidFill>
              <a:srgbClr val="F5AB9E"/>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7"/>
            <p:cNvSpPr txBox="1"/>
            <p:nvPr/>
          </p:nvSpPr>
          <p:spPr>
            <a:xfrm>
              <a:off x="1557172" y="3720448"/>
              <a:ext cx="2113419" cy="1002477"/>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entury Gothic"/>
                <a:buNone/>
              </a:pPr>
              <a:r>
                <a:rPr lang="en-US" sz="2300">
                  <a:solidFill>
                    <a:schemeClr val="lt1"/>
                  </a:solidFill>
                  <a:latin typeface="Century Gothic"/>
                  <a:ea typeface="Century Gothic"/>
                  <a:cs typeface="Century Gothic"/>
                  <a:sym typeface="Century Gothic"/>
                </a:rPr>
                <a:t>Commitment</a:t>
              </a:r>
              <a:endParaRPr/>
            </a:p>
          </p:txBody>
        </p:sp>
        <p:sp>
          <p:nvSpPr>
            <p:cNvPr id="258" name="Google Shape;258;p17"/>
            <p:cNvSpPr/>
            <p:nvPr/>
          </p:nvSpPr>
          <p:spPr>
            <a:xfrm>
              <a:off x="766977" y="1401154"/>
              <a:ext cx="2221883" cy="1110941"/>
            </a:xfrm>
            <a:prstGeom prst="roundRect">
              <a:avLst>
                <a:gd fmla="val 16667" name="adj"/>
              </a:avLst>
            </a:prstGeom>
            <a:solidFill>
              <a:srgbClr val="0070C0"/>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7"/>
            <p:cNvSpPr txBox="1"/>
            <p:nvPr/>
          </p:nvSpPr>
          <p:spPr>
            <a:xfrm>
              <a:off x="821209" y="1455386"/>
              <a:ext cx="2113419" cy="1002477"/>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entury Gothic"/>
                <a:buNone/>
              </a:pPr>
              <a:r>
                <a:rPr lang="en-US" sz="2300">
                  <a:solidFill>
                    <a:schemeClr val="lt1"/>
                  </a:solidFill>
                  <a:latin typeface="Century Gothic"/>
                  <a:ea typeface="Century Gothic"/>
                  <a:cs typeface="Century Gothic"/>
                  <a:sym typeface="Century Gothic"/>
                </a:rPr>
                <a:t>Plan</a:t>
              </a:r>
              <a:endParaRPr/>
            </a:p>
          </p:txBody>
        </p:sp>
      </p:grpSp>
      <p:sp>
        <p:nvSpPr>
          <p:cNvPr id="260" name="Google Shape;260;p17"/>
          <p:cNvSpPr txBox="1"/>
          <p:nvPr/>
        </p:nvSpPr>
        <p:spPr>
          <a:xfrm>
            <a:off x="9442237" y="5297163"/>
            <a:ext cx="241069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A path that makes some obtain his/her wishes: course, job and location</a:t>
            </a:r>
            <a:endParaRPr/>
          </a:p>
        </p:txBody>
      </p:sp>
      <p:sp>
        <p:nvSpPr>
          <p:cNvPr id="261" name="Google Shape;261;p17"/>
          <p:cNvSpPr txBox="1"/>
          <p:nvPr/>
        </p:nvSpPr>
        <p:spPr>
          <a:xfrm>
            <a:off x="1539181" y="2340582"/>
            <a:ext cx="245197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FF0000"/>
                </a:solidFill>
                <a:latin typeface="Century Gothic"/>
                <a:ea typeface="Century Gothic"/>
                <a:cs typeface="Century Gothic"/>
                <a:sym typeface="Century Gothic"/>
              </a:rPr>
              <a:t>Steps to Progress</a:t>
            </a:r>
            <a:endParaRPr/>
          </a:p>
        </p:txBody>
      </p:sp>
      <p:sp>
        <p:nvSpPr>
          <p:cNvPr id="262" name="Google Shape;262;p17"/>
          <p:cNvSpPr txBox="1"/>
          <p:nvPr/>
        </p:nvSpPr>
        <p:spPr>
          <a:xfrm>
            <a:off x="4046573" y="4773943"/>
            <a:ext cx="4581805" cy="52322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entury Gothic"/>
                <a:ea typeface="Century Gothic"/>
                <a:cs typeface="Century Gothic"/>
                <a:sym typeface="Century Gothic"/>
              </a:rPr>
              <a:t>5 Most Crucial Factors</a:t>
            </a:r>
            <a:endParaRPr/>
          </a:p>
        </p:txBody>
      </p:sp>
      <p:cxnSp>
        <p:nvCxnSpPr>
          <p:cNvPr id="263" name="Google Shape;263;p17"/>
          <p:cNvCxnSpPr/>
          <p:nvPr/>
        </p:nvCxnSpPr>
        <p:spPr>
          <a:xfrm>
            <a:off x="1588484" y="2702194"/>
            <a:ext cx="2402700" cy="2333400"/>
          </a:xfrm>
          <a:prstGeom prst="bentConnector3">
            <a:avLst>
              <a:gd fmla="val 50000" name="adj1"/>
            </a:avLst>
          </a:prstGeom>
          <a:noFill/>
          <a:ln cap="flat" cmpd="sng" w="53975">
            <a:solidFill>
              <a:schemeClr val="lt1"/>
            </a:solidFill>
            <a:prstDash val="solid"/>
            <a:round/>
            <a:headEnd len="sm" w="sm" type="none"/>
            <a:tailEnd len="med" w="med" type="triangle"/>
          </a:ln>
        </p:spPr>
      </p:cxnSp>
      <p:sp>
        <p:nvSpPr>
          <p:cNvPr id="264" name="Google Shape;264;p17"/>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b="1" lang="en-US"/>
              <a:t>Career Cycle 1</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8"/>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b="1" lang="en-US"/>
              <a:t>How Do We Decide?</a:t>
            </a:r>
            <a:endParaRPr/>
          </a:p>
        </p:txBody>
      </p:sp>
      <p:sp>
        <p:nvSpPr>
          <p:cNvPr id="270" name="Google Shape;270;p18"/>
          <p:cNvSpPr txBox="1"/>
          <p:nvPr>
            <p:ph idx="1" type="body"/>
          </p:nvPr>
        </p:nvSpPr>
        <p:spPr>
          <a:xfrm>
            <a:off x="838200" y="2403137"/>
            <a:ext cx="6570785" cy="2254006"/>
          </a:xfrm>
          <a:prstGeom prst="rect">
            <a:avLst/>
          </a:prstGeom>
          <a:noFill/>
          <a:ln cap="flat" cmpd="sng" w="127000">
            <a:solidFill>
              <a:schemeClr val="lt1"/>
            </a:solidFill>
            <a:prstDash val="solid"/>
            <a:round/>
            <a:headEnd len="sm" w="sm" type="none"/>
            <a:tailEnd len="sm" w="sm" type="none"/>
          </a:ln>
          <a:effectLst>
            <a:outerShdw blurRad="50800">
              <a:srgbClr val="000000">
                <a:alpha val="40000"/>
              </a:srgbClr>
            </a:outerShdw>
          </a:effectLst>
        </p:spPr>
        <p:txBody>
          <a:bodyPr anchorCtr="0" anchor="ctr" bIns="45700" lIns="91425" spcFirstLastPara="1" rIns="91425" wrap="square" tIns="45700">
            <a:normAutofit/>
          </a:bodyPr>
          <a:lstStyle/>
          <a:p>
            <a:pPr indent="0" lvl="0" marL="0" rtl="0" algn="l">
              <a:spcBef>
                <a:spcPts val="0"/>
              </a:spcBef>
              <a:spcAft>
                <a:spcPts val="0"/>
              </a:spcAft>
              <a:buSzPts val="1800"/>
              <a:buNone/>
            </a:pPr>
            <a:r>
              <a:t/>
            </a:r>
            <a:endParaRPr b="1"/>
          </a:p>
          <a:p>
            <a:pPr indent="0" lvl="0" marL="0" rtl="0" algn="l">
              <a:spcBef>
                <a:spcPts val="960"/>
              </a:spcBef>
              <a:spcAft>
                <a:spcPts val="0"/>
              </a:spcAft>
              <a:buSzPts val="1800"/>
              <a:buNone/>
            </a:pPr>
            <a:r>
              <a:rPr b="1" lang="en-US"/>
              <a:t>Abilities, Aptitude &amp; Interest</a:t>
            </a:r>
            <a:endParaRPr/>
          </a:p>
          <a:p>
            <a:pPr indent="0" lvl="0" marL="0" rtl="0" algn="l">
              <a:spcBef>
                <a:spcPts val="960"/>
              </a:spcBef>
              <a:spcAft>
                <a:spcPts val="0"/>
              </a:spcAft>
              <a:buSzPts val="1800"/>
              <a:buNone/>
            </a:pPr>
            <a:r>
              <a:rPr b="1" lang="en-US"/>
              <a:t>+</a:t>
            </a:r>
            <a:endParaRPr/>
          </a:p>
          <a:p>
            <a:pPr indent="0" lvl="0" marL="0" rtl="0" algn="l">
              <a:spcBef>
                <a:spcPts val="960"/>
              </a:spcBef>
              <a:spcAft>
                <a:spcPts val="0"/>
              </a:spcAft>
              <a:buSzPts val="1800"/>
              <a:buNone/>
            </a:pPr>
            <a:r>
              <a:rPr b="1" lang="en-US"/>
              <a:t>Personality &amp; Motivation</a:t>
            </a:r>
            <a:endParaRPr/>
          </a:p>
        </p:txBody>
      </p:sp>
      <p:sp>
        <p:nvSpPr>
          <p:cNvPr id="271" name="Google Shape;271;p18"/>
          <p:cNvSpPr txBox="1"/>
          <p:nvPr/>
        </p:nvSpPr>
        <p:spPr>
          <a:xfrm>
            <a:off x="838200" y="4657142"/>
            <a:ext cx="6570785" cy="1852247"/>
          </a:xfrm>
          <a:prstGeom prst="rect">
            <a:avLst/>
          </a:prstGeom>
          <a:noFill/>
          <a:ln cap="flat" cmpd="sng" w="127000">
            <a:solidFill>
              <a:schemeClr val="lt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t/>
            </a:r>
            <a:endParaRPr sz="3600">
              <a:solidFill>
                <a:schemeClr val="lt1"/>
              </a:solidFill>
              <a:latin typeface="Century Gothic"/>
              <a:ea typeface="Century Gothic"/>
              <a:cs typeface="Century Gothic"/>
              <a:sym typeface="Century Gothic"/>
            </a:endParaRPr>
          </a:p>
          <a:p>
            <a:pPr indent="0" lvl="0" marL="0" marR="0" rtl="0" algn="l">
              <a:lnSpc>
                <a:spcPct val="90000"/>
              </a:lnSpc>
              <a:spcBef>
                <a:spcPts val="1000"/>
              </a:spcBef>
              <a:spcAft>
                <a:spcPts val="0"/>
              </a:spcAft>
              <a:buClr>
                <a:schemeClr val="lt1"/>
              </a:buClr>
              <a:buSzPts val="3600"/>
              <a:buFont typeface="Arial"/>
              <a:buNone/>
            </a:pPr>
            <a:r>
              <a:rPr b="1" lang="en-US" sz="3600">
                <a:solidFill>
                  <a:schemeClr val="lt1"/>
                </a:solidFill>
                <a:latin typeface="Century Gothic"/>
                <a:ea typeface="Century Gothic"/>
                <a:cs typeface="Century Gothic"/>
                <a:sym typeface="Century Gothic"/>
              </a:rPr>
              <a:t>= CAREER CHOICE</a:t>
            </a:r>
            <a:endParaRPr/>
          </a:p>
        </p:txBody>
      </p:sp>
      <p:pic>
        <p:nvPicPr>
          <p:cNvPr id="272" name="Google Shape;272;p18"/>
          <p:cNvPicPr preferRelativeResize="0"/>
          <p:nvPr/>
        </p:nvPicPr>
        <p:blipFill rotWithShape="1">
          <a:blip r:embed="rId3">
            <a:alphaModFix/>
          </a:blip>
          <a:srcRect b="0" l="0" r="0" t="0"/>
          <a:stretch/>
        </p:blipFill>
        <p:spPr>
          <a:xfrm>
            <a:off x="7784123" y="2426583"/>
            <a:ext cx="3981208" cy="398120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9"/>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b="1" lang="en-US"/>
              <a:t>Career Cycle 2</a:t>
            </a:r>
            <a:endParaRPr/>
          </a:p>
        </p:txBody>
      </p:sp>
      <p:grpSp>
        <p:nvGrpSpPr>
          <p:cNvPr id="278" name="Google Shape;278;p19"/>
          <p:cNvGrpSpPr/>
          <p:nvPr/>
        </p:nvGrpSpPr>
        <p:grpSpPr>
          <a:xfrm>
            <a:off x="3582008" y="1812728"/>
            <a:ext cx="6204644" cy="4908772"/>
            <a:chOff x="640715" y="-29888"/>
            <a:chExt cx="6204644" cy="4908772"/>
          </a:xfrm>
        </p:grpSpPr>
        <p:sp>
          <p:nvSpPr>
            <p:cNvPr id="279" name="Google Shape;279;p19"/>
            <p:cNvSpPr/>
            <p:nvPr/>
          </p:nvSpPr>
          <p:spPr>
            <a:xfrm>
              <a:off x="1315359" y="-29888"/>
              <a:ext cx="4855356" cy="4855356"/>
            </a:xfrm>
            <a:custGeom>
              <a:rect b="b" l="l" r="r" t="t"/>
              <a:pathLst>
                <a:path extrusionOk="0" h="120000" w="120000">
                  <a:moveTo>
                    <a:pt x="79010" y="6881"/>
                  </a:moveTo>
                  <a:lnTo>
                    <a:pt x="79010" y="6881"/>
                  </a:lnTo>
                  <a:cubicBezTo>
                    <a:pt x="103082" y="15496"/>
                    <a:pt x="118352" y="39223"/>
                    <a:pt x="116222" y="64701"/>
                  </a:cubicBezTo>
                  <a:cubicBezTo>
                    <a:pt x="114091" y="90180"/>
                    <a:pt x="95093" y="111041"/>
                    <a:pt x="69923" y="115538"/>
                  </a:cubicBezTo>
                  <a:cubicBezTo>
                    <a:pt x="44754" y="120036"/>
                    <a:pt x="19707" y="107044"/>
                    <a:pt x="8885" y="83880"/>
                  </a:cubicBezTo>
                  <a:cubicBezTo>
                    <a:pt x="-1937" y="60715"/>
                    <a:pt x="4172" y="33169"/>
                    <a:pt x="23772" y="16751"/>
                  </a:cubicBezTo>
                  <a:lnTo>
                    <a:pt x="21738" y="13820"/>
                  </a:lnTo>
                  <a:lnTo>
                    <a:pt x="29726" y="16386"/>
                  </a:lnTo>
                  <a:lnTo>
                    <a:pt x="29616" y="25170"/>
                  </a:lnTo>
                  <a:lnTo>
                    <a:pt x="27583" y="22241"/>
                  </a:lnTo>
                  <a:lnTo>
                    <a:pt x="27583" y="22241"/>
                  </a:lnTo>
                  <a:cubicBezTo>
                    <a:pt x="10514" y="36896"/>
                    <a:pt x="5399" y="61179"/>
                    <a:pt x="15106" y="81474"/>
                  </a:cubicBezTo>
                  <a:cubicBezTo>
                    <a:pt x="24813" y="101768"/>
                    <a:pt x="46929" y="113027"/>
                    <a:pt x="69050" y="108935"/>
                  </a:cubicBezTo>
                  <a:cubicBezTo>
                    <a:pt x="91172" y="104844"/>
                    <a:pt x="107798" y="86421"/>
                    <a:pt x="109604" y="63997"/>
                  </a:cubicBezTo>
                  <a:cubicBezTo>
                    <a:pt x="111411" y="41572"/>
                    <a:pt x="97949" y="20725"/>
                    <a:pt x="76768" y="1314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9"/>
            <p:cNvSpPr/>
            <p:nvPr/>
          </p:nvSpPr>
          <p:spPr>
            <a:xfrm>
              <a:off x="2609891" y="142"/>
              <a:ext cx="2266292" cy="1133146"/>
            </a:xfrm>
            <a:prstGeom prst="roundRect">
              <a:avLst>
                <a:gd fmla="val 16667" name="adj"/>
              </a:avLst>
            </a:prstGeom>
            <a:solidFill>
              <a:schemeClr val="accent6"/>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9"/>
            <p:cNvSpPr txBox="1"/>
            <p:nvPr/>
          </p:nvSpPr>
          <p:spPr>
            <a:xfrm>
              <a:off x="2665207" y="55458"/>
              <a:ext cx="2155660" cy="1022514"/>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Century Gothic"/>
                <a:buNone/>
              </a:pPr>
              <a:r>
                <a:rPr lang="en-US" sz="3000">
                  <a:solidFill>
                    <a:schemeClr val="lt1"/>
                  </a:solidFill>
                  <a:latin typeface="Century Gothic"/>
                  <a:ea typeface="Century Gothic"/>
                  <a:cs typeface="Century Gothic"/>
                  <a:sym typeface="Century Gothic"/>
                </a:rPr>
                <a:t>Education</a:t>
              </a:r>
              <a:endParaRPr/>
            </a:p>
          </p:txBody>
        </p:sp>
        <p:sp>
          <p:nvSpPr>
            <p:cNvPr id="282" name="Google Shape;282;p19"/>
            <p:cNvSpPr/>
            <p:nvPr/>
          </p:nvSpPr>
          <p:spPr>
            <a:xfrm>
              <a:off x="4579067" y="1430832"/>
              <a:ext cx="2266292" cy="1133146"/>
            </a:xfrm>
            <a:prstGeom prst="roundRect">
              <a:avLst>
                <a:gd fmla="val 16667" name="adj"/>
              </a:avLst>
            </a:prstGeom>
            <a:solidFill>
              <a:schemeClr val="accent5"/>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9"/>
            <p:cNvSpPr txBox="1"/>
            <p:nvPr/>
          </p:nvSpPr>
          <p:spPr>
            <a:xfrm>
              <a:off x="4634383" y="1486148"/>
              <a:ext cx="2155660" cy="1022514"/>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Century Gothic"/>
                <a:buNone/>
              </a:pPr>
              <a:r>
                <a:rPr lang="en-US" sz="3000">
                  <a:solidFill>
                    <a:schemeClr val="lt1"/>
                  </a:solidFill>
                  <a:latin typeface="Century Gothic"/>
                  <a:ea typeface="Century Gothic"/>
                  <a:cs typeface="Century Gothic"/>
                  <a:sym typeface="Century Gothic"/>
                </a:rPr>
                <a:t>Family</a:t>
              </a:r>
              <a:endParaRPr/>
            </a:p>
          </p:txBody>
        </p:sp>
        <p:sp>
          <p:nvSpPr>
            <p:cNvPr id="284" name="Google Shape;284;p19"/>
            <p:cNvSpPr/>
            <p:nvPr/>
          </p:nvSpPr>
          <p:spPr>
            <a:xfrm>
              <a:off x="3826909" y="3745738"/>
              <a:ext cx="2266292" cy="1133146"/>
            </a:xfrm>
            <a:prstGeom prst="roundRect">
              <a:avLst>
                <a:gd fmla="val 16667" name="adj"/>
              </a:avLst>
            </a:prstGeom>
            <a:solidFill>
              <a:schemeClr val="accent4"/>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9"/>
            <p:cNvSpPr txBox="1"/>
            <p:nvPr/>
          </p:nvSpPr>
          <p:spPr>
            <a:xfrm>
              <a:off x="3882225" y="3801054"/>
              <a:ext cx="2155660" cy="1022514"/>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Century Gothic"/>
                <a:buNone/>
              </a:pPr>
              <a:r>
                <a:rPr lang="en-US" sz="3000">
                  <a:solidFill>
                    <a:schemeClr val="lt1"/>
                  </a:solidFill>
                  <a:latin typeface="Century Gothic"/>
                  <a:ea typeface="Century Gothic"/>
                  <a:cs typeface="Century Gothic"/>
                  <a:sym typeface="Century Gothic"/>
                </a:rPr>
                <a:t>Society</a:t>
              </a:r>
              <a:endParaRPr/>
            </a:p>
          </p:txBody>
        </p:sp>
        <p:sp>
          <p:nvSpPr>
            <p:cNvPr id="286" name="Google Shape;286;p19"/>
            <p:cNvSpPr/>
            <p:nvPr/>
          </p:nvSpPr>
          <p:spPr>
            <a:xfrm>
              <a:off x="1392873" y="3745738"/>
              <a:ext cx="2266292" cy="1133146"/>
            </a:xfrm>
            <a:prstGeom prst="roundRect">
              <a:avLst>
                <a:gd fmla="val 16667" name="adj"/>
              </a:avLst>
            </a:prstGeom>
            <a:solidFill>
              <a:srgbClr val="23E06D"/>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9"/>
            <p:cNvSpPr txBox="1"/>
            <p:nvPr/>
          </p:nvSpPr>
          <p:spPr>
            <a:xfrm>
              <a:off x="1448189" y="3801054"/>
              <a:ext cx="2155660" cy="1022514"/>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Century Gothic"/>
                <a:buNone/>
              </a:pPr>
              <a:r>
                <a:rPr lang="en-US" sz="3000">
                  <a:solidFill>
                    <a:schemeClr val="lt1"/>
                  </a:solidFill>
                  <a:latin typeface="Century Gothic"/>
                  <a:ea typeface="Century Gothic"/>
                  <a:cs typeface="Century Gothic"/>
                  <a:sym typeface="Century Gothic"/>
                </a:rPr>
                <a:t>Vision</a:t>
              </a:r>
              <a:endParaRPr/>
            </a:p>
          </p:txBody>
        </p:sp>
        <p:sp>
          <p:nvSpPr>
            <p:cNvPr id="288" name="Google Shape;288;p19"/>
            <p:cNvSpPr/>
            <p:nvPr/>
          </p:nvSpPr>
          <p:spPr>
            <a:xfrm>
              <a:off x="640715" y="1430832"/>
              <a:ext cx="2266292" cy="1133146"/>
            </a:xfrm>
            <a:prstGeom prst="roundRect">
              <a:avLst>
                <a:gd fmla="val 16667" name="adj"/>
              </a:avLst>
            </a:prstGeom>
            <a:solidFill>
              <a:srgbClr val="7030A0"/>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9"/>
            <p:cNvSpPr txBox="1"/>
            <p:nvPr/>
          </p:nvSpPr>
          <p:spPr>
            <a:xfrm>
              <a:off x="696031" y="1486148"/>
              <a:ext cx="2155660" cy="1022514"/>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Century Gothic"/>
                <a:buNone/>
              </a:pPr>
              <a:r>
                <a:rPr lang="en-US" sz="3000">
                  <a:solidFill>
                    <a:schemeClr val="lt1"/>
                  </a:solidFill>
                  <a:latin typeface="Century Gothic"/>
                  <a:ea typeface="Century Gothic"/>
                  <a:cs typeface="Century Gothic"/>
                  <a:sym typeface="Century Gothic"/>
                </a:rPr>
                <a:t>Self</a:t>
              </a:r>
              <a:endParaRPr/>
            </a:p>
          </p:txBody>
        </p:sp>
      </p:grpSp>
      <p:sp>
        <p:nvSpPr>
          <p:cNvPr id="290" name="Google Shape;290;p19"/>
          <p:cNvSpPr/>
          <p:nvPr/>
        </p:nvSpPr>
        <p:spPr>
          <a:xfrm>
            <a:off x="9590410" y="4033816"/>
            <a:ext cx="238469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rgbClr val="3B3835"/>
                </a:solidFill>
                <a:latin typeface="Helvetica Neue"/>
                <a:ea typeface="Helvetica Neue"/>
                <a:cs typeface="Helvetica Neue"/>
                <a:sym typeface="Helvetica Neue"/>
              </a:rPr>
              <a:t>A path that leads to Advancement&amp; Promotion in Life</a:t>
            </a:r>
            <a:endParaRPr sz="1800">
              <a:solidFill>
                <a:schemeClr val="lt1"/>
              </a:solidFill>
              <a:latin typeface="Century Gothic"/>
              <a:ea typeface="Century Gothic"/>
              <a:cs typeface="Century Gothic"/>
              <a:sym typeface="Century Gothic"/>
            </a:endParaRPr>
          </a:p>
        </p:txBody>
      </p:sp>
      <p:sp>
        <p:nvSpPr>
          <p:cNvPr id="291" name="Google Shape;291;p19"/>
          <p:cNvSpPr txBox="1"/>
          <p:nvPr/>
        </p:nvSpPr>
        <p:spPr>
          <a:xfrm>
            <a:off x="1820105" y="2427653"/>
            <a:ext cx="22423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entury Gothic"/>
                <a:ea typeface="Century Gothic"/>
                <a:cs typeface="Century Gothic"/>
                <a:sym typeface="Century Gothic"/>
              </a:rPr>
              <a:t>Career Planets</a:t>
            </a:r>
            <a:endParaRPr/>
          </a:p>
        </p:txBody>
      </p:sp>
      <p:sp>
        <p:nvSpPr>
          <p:cNvPr id="292" name="Google Shape;292;p19"/>
          <p:cNvSpPr txBox="1"/>
          <p:nvPr/>
        </p:nvSpPr>
        <p:spPr>
          <a:xfrm>
            <a:off x="4351376" y="4868734"/>
            <a:ext cx="3959532" cy="52322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entury Gothic"/>
                <a:ea typeface="Century Gothic"/>
                <a:cs typeface="Century Gothic"/>
                <a:sym typeface="Century Gothic"/>
              </a:rPr>
              <a:t>Career Life System</a:t>
            </a:r>
            <a:endParaRPr/>
          </a:p>
        </p:txBody>
      </p:sp>
      <p:cxnSp>
        <p:nvCxnSpPr>
          <p:cNvPr id="293" name="Google Shape;293;p19"/>
          <p:cNvCxnSpPr/>
          <p:nvPr/>
        </p:nvCxnSpPr>
        <p:spPr>
          <a:xfrm>
            <a:off x="1907141" y="2796985"/>
            <a:ext cx="2402700" cy="2333400"/>
          </a:xfrm>
          <a:prstGeom prst="bentConnector3">
            <a:avLst>
              <a:gd fmla="val 50000" name="adj1"/>
            </a:avLst>
          </a:prstGeom>
          <a:noFill/>
          <a:ln cap="flat" cmpd="sng" w="53975">
            <a:solidFill>
              <a:schemeClr val="lt1"/>
            </a:solidFill>
            <a:prstDash val="solid"/>
            <a:round/>
            <a:headEnd len="sm" w="sm" type="none"/>
            <a:tailEnd len="med" w="med" type="triangle"/>
          </a:ln>
        </p:spPr>
      </p:cxnSp>
      <p:sp>
        <p:nvSpPr>
          <p:cNvPr id="294" name="Google Shape;294;p19"/>
          <p:cNvSpPr txBox="1"/>
          <p:nvPr/>
        </p:nvSpPr>
        <p:spPr>
          <a:xfrm>
            <a:off x="9640660" y="5042583"/>
            <a:ext cx="229402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entury Gothic"/>
                <a:ea typeface="Century Gothic"/>
                <a:cs typeface="Century Gothic"/>
                <a:sym typeface="Century Gothic"/>
              </a:rPr>
              <a:t>A path that leads to Advancement&amp; Promotion in Life</a:t>
            </a:r>
            <a:endParaRPr b="1" sz="1800">
              <a:solidFill>
                <a:schemeClr val="lt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4000"/>
              <a:buFont typeface="Century Gothic"/>
              <a:buNone/>
            </a:pPr>
            <a:r>
              <a:rPr b="1" lang="en-US">
                <a:solidFill>
                  <a:schemeClr val="lt1"/>
                </a:solidFill>
              </a:rPr>
              <a:t>Speaker Profile</a:t>
            </a:r>
            <a:endParaRPr/>
          </a:p>
        </p:txBody>
      </p:sp>
      <p:sp>
        <p:nvSpPr>
          <p:cNvPr id="127" name="Google Shape;127;p2"/>
          <p:cNvSpPr txBox="1"/>
          <p:nvPr>
            <p:ph idx="1" type="body"/>
          </p:nvPr>
        </p:nvSpPr>
        <p:spPr>
          <a:xfrm>
            <a:off x="810000" y="2340233"/>
            <a:ext cx="10515600" cy="4406937"/>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0" lvl="0" marL="0" rtl="0" algn="l">
              <a:spcBef>
                <a:spcPts val="0"/>
              </a:spcBef>
              <a:spcAft>
                <a:spcPts val="0"/>
              </a:spcAft>
              <a:buSzPts val="1800"/>
              <a:buNone/>
            </a:pPr>
            <a:r>
              <a:rPr lang="en-US"/>
              <a:t>Felix has over 30 years of international F&amp;B experience. His achievement roles were in areas of F&amp;B operations, franchising development of systems and strategies, international franchise law, business development, marketing, human resource and finance.</a:t>
            </a:r>
            <a:endParaRPr/>
          </a:p>
          <a:p>
            <a:pPr indent="0" lvl="0" marL="0" rtl="0" algn="l">
              <a:spcBef>
                <a:spcPts val="960"/>
              </a:spcBef>
              <a:spcAft>
                <a:spcPts val="0"/>
              </a:spcAft>
              <a:buSzPts val="1800"/>
              <a:buNone/>
            </a:pPr>
            <a:r>
              <a:rPr lang="en-US"/>
              <a:t>• Chief Operating Officer of Milano Coffee JSC, Vietnam (1,500 franchised coffee shops across Vietnam)</a:t>
            </a:r>
            <a:endParaRPr/>
          </a:p>
          <a:p>
            <a:pPr indent="0" lvl="0" marL="0" rtl="0" algn="l">
              <a:spcBef>
                <a:spcPts val="960"/>
              </a:spcBef>
              <a:spcAft>
                <a:spcPts val="0"/>
              </a:spcAft>
              <a:buSzPts val="1800"/>
              <a:buNone/>
            </a:pPr>
            <a:r>
              <a:rPr lang="en-US"/>
              <a:t>• Director of Franchise Business for The Coffee Bean &amp; Tea Leaf (30 countries across SEA, East Asia &amp; Middle East)</a:t>
            </a:r>
            <a:endParaRPr/>
          </a:p>
          <a:p>
            <a:pPr indent="0" lvl="0" marL="0" rtl="0" algn="l">
              <a:spcBef>
                <a:spcPts val="960"/>
              </a:spcBef>
              <a:spcAft>
                <a:spcPts val="0"/>
              </a:spcAft>
              <a:buSzPts val="1800"/>
              <a:buNone/>
            </a:pPr>
            <a:r>
              <a:rPr lang="en-US"/>
              <a:t>• Head of Franchise Development for PastaMania Singapore (10 countries across SEA, East Asia &amp; Middle East)</a:t>
            </a:r>
            <a:endParaRPr/>
          </a:p>
          <a:p>
            <a:pPr indent="0" lvl="0" marL="0" rtl="0" algn="l">
              <a:spcBef>
                <a:spcPts val="960"/>
              </a:spcBef>
              <a:spcAft>
                <a:spcPts val="0"/>
              </a:spcAft>
              <a:buSzPts val="1800"/>
              <a:buNone/>
            </a:pPr>
            <a:r>
              <a:rPr lang="en-US"/>
              <a:t>• Felix holds a B.Sc. Business Studies &amp; Economics from University of Western Australia and an Advanced Certification in International Franchise Law from University of New South Wales, Australia</a:t>
            </a:r>
            <a:endParaRPr/>
          </a:p>
          <a:p>
            <a:pPr indent="0" lvl="0" marL="0" rtl="0" algn="l">
              <a:spcBef>
                <a:spcPts val="960"/>
              </a:spcBef>
              <a:spcAft>
                <a:spcPts val="0"/>
              </a:spcAft>
              <a:buSzPts val="1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0"/>
          <p:cNvSpPr txBox="1"/>
          <p:nvPr>
            <p:ph idx="1" type="body"/>
          </p:nvPr>
        </p:nvSpPr>
        <p:spPr>
          <a:xfrm>
            <a:off x="838200" y="2316758"/>
            <a:ext cx="10515600" cy="4351338"/>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3600"/>
              <a:buChar char="🞆"/>
            </a:pPr>
            <a:r>
              <a:rPr lang="en-US" sz="3600"/>
              <a:t>Course Selection</a:t>
            </a:r>
            <a:endParaRPr/>
          </a:p>
          <a:p>
            <a:pPr indent="-342900" lvl="0" marL="342900" rtl="0" algn="l">
              <a:spcBef>
                <a:spcPts val="1320"/>
              </a:spcBef>
              <a:spcAft>
                <a:spcPts val="0"/>
              </a:spcAft>
              <a:buSzPts val="3600"/>
              <a:buChar char="🞆"/>
            </a:pPr>
            <a:r>
              <a:rPr lang="en-US" sz="3600"/>
              <a:t>Better Family Life</a:t>
            </a:r>
            <a:endParaRPr/>
          </a:p>
          <a:p>
            <a:pPr indent="-342900" lvl="0" marL="342900" rtl="0" algn="l">
              <a:spcBef>
                <a:spcPts val="1320"/>
              </a:spcBef>
              <a:spcAft>
                <a:spcPts val="0"/>
              </a:spcAft>
              <a:buSzPts val="3600"/>
              <a:buChar char="🞆"/>
            </a:pPr>
            <a:r>
              <a:rPr lang="en-US" sz="3600"/>
              <a:t>Helping the Nation</a:t>
            </a:r>
            <a:endParaRPr/>
          </a:p>
          <a:p>
            <a:pPr indent="-342900" lvl="0" marL="342900" rtl="0" algn="l">
              <a:spcBef>
                <a:spcPts val="1320"/>
              </a:spcBef>
              <a:spcAft>
                <a:spcPts val="0"/>
              </a:spcAft>
              <a:buSzPts val="3600"/>
              <a:buChar char="🞆"/>
            </a:pPr>
            <a:r>
              <a:rPr lang="en-US" sz="3600"/>
              <a:t>Develop Skills, Motivation, Plan Intelligently</a:t>
            </a:r>
            <a:endParaRPr/>
          </a:p>
          <a:p>
            <a:pPr indent="-342900" lvl="0" marL="342900" rtl="0" algn="l">
              <a:spcBef>
                <a:spcPts val="1320"/>
              </a:spcBef>
              <a:spcAft>
                <a:spcPts val="0"/>
              </a:spcAft>
              <a:buSzPts val="3600"/>
              <a:buChar char="🞆"/>
            </a:pPr>
            <a:r>
              <a:rPr lang="en-US" sz="3600"/>
              <a:t>Improve Reading</a:t>
            </a:r>
            <a:endParaRPr/>
          </a:p>
          <a:p>
            <a:pPr indent="-342900" lvl="0" marL="342900" rtl="0" algn="l">
              <a:spcBef>
                <a:spcPts val="1320"/>
              </a:spcBef>
              <a:spcAft>
                <a:spcPts val="0"/>
              </a:spcAft>
              <a:buSzPts val="3600"/>
              <a:buChar char="🞆"/>
            </a:pPr>
            <a:r>
              <a:rPr lang="en-US" sz="3600"/>
              <a:t>Taking Notes You can use</a:t>
            </a:r>
            <a:endParaRPr/>
          </a:p>
        </p:txBody>
      </p:sp>
      <p:pic>
        <p:nvPicPr>
          <p:cNvPr id="300" name="Google Shape;300;p20"/>
          <p:cNvPicPr preferRelativeResize="0"/>
          <p:nvPr/>
        </p:nvPicPr>
        <p:blipFill rotWithShape="1">
          <a:blip r:embed="rId3">
            <a:alphaModFix/>
          </a:blip>
          <a:srcRect b="0" l="0" r="0" t="0"/>
          <a:stretch/>
        </p:blipFill>
        <p:spPr>
          <a:xfrm>
            <a:off x="1033173" y="140559"/>
            <a:ext cx="4155791" cy="157594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1"/>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b="1" lang="en-US"/>
              <a:t>Reading Skills</a:t>
            </a:r>
            <a:endParaRPr/>
          </a:p>
        </p:txBody>
      </p:sp>
      <p:sp>
        <p:nvSpPr>
          <p:cNvPr id="306" name="Google Shape;306;p21"/>
          <p:cNvSpPr txBox="1"/>
          <p:nvPr>
            <p:ph idx="1" type="body"/>
          </p:nvPr>
        </p:nvSpPr>
        <p:spPr>
          <a:xfrm>
            <a:off x="810000" y="2091741"/>
            <a:ext cx="5890846" cy="4351338"/>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lnSpcReduction="10000"/>
          </a:bodyPr>
          <a:lstStyle/>
          <a:p>
            <a:pPr indent="-342900" lvl="0" marL="342900" rtl="0" algn="l">
              <a:spcBef>
                <a:spcPts val="0"/>
              </a:spcBef>
              <a:spcAft>
                <a:spcPts val="0"/>
              </a:spcAft>
              <a:buSzPts val="2400"/>
              <a:buChar char="🞆"/>
            </a:pPr>
            <a:r>
              <a:rPr lang="en-US" sz="2400"/>
              <a:t>Learn Terms</a:t>
            </a:r>
            <a:endParaRPr/>
          </a:p>
          <a:p>
            <a:pPr indent="-342900" lvl="0" marL="342900" rtl="0" algn="l">
              <a:spcBef>
                <a:spcPts val="1080"/>
              </a:spcBef>
              <a:spcAft>
                <a:spcPts val="0"/>
              </a:spcAft>
              <a:buSzPts val="2400"/>
              <a:buChar char="🞆"/>
            </a:pPr>
            <a:r>
              <a:rPr lang="en-US" sz="2400"/>
              <a:t>Get the Structure</a:t>
            </a:r>
            <a:endParaRPr/>
          </a:p>
          <a:p>
            <a:pPr indent="-342900" lvl="0" marL="342900" rtl="0" algn="l">
              <a:spcBef>
                <a:spcPts val="1080"/>
              </a:spcBef>
              <a:spcAft>
                <a:spcPts val="0"/>
              </a:spcAft>
              <a:buSzPts val="2400"/>
              <a:buChar char="🞆"/>
            </a:pPr>
            <a:r>
              <a:rPr lang="en-US" sz="2400"/>
              <a:t>Skim the Chapter</a:t>
            </a:r>
            <a:endParaRPr/>
          </a:p>
          <a:p>
            <a:pPr indent="-342900" lvl="0" marL="342900" rtl="0" algn="l">
              <a:spcBef>
                <a:spcPts val="1080"/>
              </a:spcBef>
              <a:spcAft>
                <a:spcPts val="0"/>
              </a:spcAft>
              <a:buSzPts val="2400"/>
              <a:buChar char="🞆"/>
            </a:pPr>
            <a:r>
              <a:rPr lang="en-US" sz="2400"/>
              <a:t>Thorough Reading</a:t>
            </a:r>
            <a:endParaRPr/>
          </a:p>
          <a:p>
            <a:pPr indent="-342900" lvl="0" marL="342900" rtl="0" algn="l">
              <a:spcBef>
                <a:spcPts val="1080"/>
              </a:spcBef>
              <a:spcAft>
                <a:spcPts val="0"/>
              </a:spcAft>
              <a:buSzPts val="2400"/>
              <a:buChar char="🞆"/>
            </a:pPr>
            <a:r>
              <a:rPr lang="en-US" sz="2400"/>
              <a:t>Review</a:t>
            </a:r>
            <a:endParaRPr/>
          </a:p>
          <a:p>
            <a:pPr indent="-342900" lvl="0" marL="342900" rtl="0" algn="l">
              <a:spcBef>
                <a:spcPts val="1080"/>
              </a:spcBef>
              <a:spcAft>
                <a:spcPts val="0"/>
              </a:spcAft>
              <a:buSzPts val="2400"/>
              <a:buChar char="🞆"/>
            </a:pPr>
            <a:r>
              <a:rPr b="1" lang="en-US" sz="2400"/>
              <a:t>Decrease in reading due to: </a:t>
            </a:r>
            <a:endParaRPr/>
          </a:p>
          <a:p>
            <a:pPr indent="-514350" lvl="1" marL="971550" rtl="0" algn="l">
              <a:spcBef>
                <a:spcPts val="1000"/>
              </a:spcBef>
              <a:spcAft>
                <a:spcPts val="0"/>
              </a:spcAft>
              <a:buSzPts val="2000"/>
              <a:buFont typeface="Century Gothic"/>
              <a:buAutoNum type="arabicPeriod"/>
            </a:pPr>
            <a:r>
              <a:rPr lang="en-US" sz="2000"/>
              <a:t>Reading aloud/moving lips</a:t>
            </a:r>
            <a:endParaRPr/>
          </a:p>
          <a:p>
            <a:pPr indent="-514350" lvl="1" marL="971550" rtl="0" algn="l">
              <a:spcBef>
                <a:spcPts val="1000"/>
              </a:spcBef>
              <a:spcAft>
                <a:spcPts val="0"/>
              </a:spcAft>
              <a:buSzPts val="2000"/>
              <a:buFont typeface="Century Gothic"/>
              <a:buAutoNum type="arabicPeriod"/>
            </a:pPr>
            <a:r>
              <a:rPr lang="en-US" sz="2000"/>
              <a:t>Using Finger/head to follow</a:t>
            </a:r>
            <a:endParaRPr/>
          </a:p>
          <a:p>
            <a:pPr indent="-514350" lvl="1" marL="971550" rtl="0" algn="l">
              <a:spcBef>
                <a:spcPts val="1000"/>
              </a:spcBef>
              <a:spcAft>
                <a:spcPts val="0"/>
              </a:spcAft>
              <a:buSzPts val="2000"/>
              <a:buFont typeface="Century Gothic"/>
              <a:buAutoNum type="arabicPeriod"/>
            </a:pPr>
            <a:r>
              <a:rPr lang="en-US" sz="2000"/>
              <a:t>Insufficient vocabulary</a:t>
            </a:r>
            <a:endParaRPr/>
          </a:p>
        </p:txBody>
      </p:sp>
      <p:pic>
        <p:nvPicPr>
          <p:cNvPr id="307" name="Google Shape;307;p21"/>
          <p:cNvPicPr preferRelativeResize="0"/>
          <p:nvPr/>
        </p:nvPicPr>
        <p:blipFill rotWithShape="1">
          <a:blip r:embed="rId3">
            <a:alphaModFix/>
          </a:blip>
          <a:srcRect b="0" l="0" r="0" t="0"/>
          <a:stretch/>
        </p:blipFill>
        <p:spPr>
          <a:xfrm>
            <a:off x="7531152" y="2091741"/>
            <a:ext cx="4196862" cy="42724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2"/>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b="1" lang="en-US"/>
              <a:t>Enlist Interested Career/Profession</a:t>
            </a:r>
            <a:endParaRPr/>
          </a:p>
        </p:txBody>
      </p:sp>
      <p:sp>
        <p:nvSpPr>
          <p:cNvPr id="313" name="Google Shape;313;p22"/>
          <p:cNvSpPr txBox="1"/>
          <p:nvPr>
            <p:ph idx="1" type="body"/>
          </p:nvPr>
        </p:nvSpPr>
        <p:spPr>
          <a:xfrm>
            <a:off x="838200" y="2242717"/>
            <a:ext cx="5562600" cy="4351338"/>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fontScale="92500" lnSpcReduction="20000"/>
          </a:bodyPr>
          <a:lstStyle/>
          <a:p>
            <a:pPr indent="-342900" lvl="0" marL="342900" rtl="0" algn="l">
              <a:spcBef>
                <a:spcPts val="0"/>
              </a:spcBef>
              <a:spcAft>
                <a:spcPts val="0"/>
              </a:spcAft>
              <a:buSzPct val="100000"/>
              <a:buChar char="🞆"/>
            </a:pPr>
            <a:r>
              <a:rPr lang="en-US" sz="3600"/>
              <a:t>Make Check-list</a:t>
            </a:r>
            <a:endParaRPr/>
          </a:p>
          <a:p>
            <a:pPr indent="-342900" lvl="0" marL="342900" rtl="0" algn="l">
              <a:spcBef>
                <a:spcPts val="1266"/>
              </a:spcBef>
              <a:spcAft>
                <a:spcPts val="0"/>
              </a:spcAft>
              <a:buSzPct val="100000"/>
              <a:buChar char="🞆"/>
            </a:pPr>
            <a:r>
              <a:rPr lang="en-US" sz="3600"/>
              <a:t>Crack all Entrance Exam</a:t>
            </a:r>
            <a:endParaRPr/>
          </a:p>
          <a:p>
            <a:pPr indent="-342900" lvl="0" marL="342900" rtl="0" algn="l">
              <a:spcBef>
                <a:spcPts val="1266"/>
              </a:spcBef>
              <a:spcAft>
                <a:spcPts val="0"/>
              </a:spcAft>
              <a:buSzPct val="100000"/>
              <a:buChar char="🞆"/>
            </a:pPr>
            <a:r>
              <a:rPr lang="en-US" sz="3600"/>
              <a:t>Get Advice</a:t>
            </a:r>
            <a:endParaRPr/>
          </a:p>
          <a:p>
            <a:pPr indent="-342900" lvl="0" marL="342900" rtl="0" algn="l">
              <a:spcBef>
                <a:spcPts val="1266"/>
              </a:spcBef>
              <a:spcAft>
                <a:spcPts val="0"/>
              </a:spcAft>
              <a:buSzPct val="100000"/>
              <a:buChar char="🞆"/>
            </a:pPr>
            <a:r>
              <a:rPr lang="en-US" sz="3600"/>
              <a:t>Proper Planning Prevents Poor Performance</a:t>
            </a:r>
            <a:endParaRPr/>
          </a:p>
          <a:p>
            <a:pPr indent="-342900" lvl="0" marL="342900" rtl="0" algn="l">
              <a:spcBef>
                <a:spcPts val="1266"/>
              </a:spcBef>
              <a:spcAft>
                <a:spcPts val="0"/>
              </a:spcAft>
              <a:buSzPct val="100000"/>
              <a:buChar char="🞆"/>
            </a:pPr>
            <a:r>
              <a:rPr lang="en-US" sz="3600"/>
              <a:t>No short-cut to success (Hard work)</a:t>
            </a:r>
            <a:endParaRPr/>
          </a:p>
        </p:txBody>
      </p:sp>
      <p:pic>
        <p:nvPicPr>
          <p:cNvPr id="314" name="Google Shape;314;p22"/>
          <p:cNvPicPr preferRelativeResize="0"/>
          <p:nvPr/>
        </p:nvPicPr>
        <p:blipFill rotWithShape="1">
          <a:blip r:embed="rId3">
            <a:alphaModFix/>
          </a:blip>
          <a:srcRect b="9930" l="0" r="0" t="12500"/>
          <a:stretch/>
        </p:blipFill>
        <p:spPr>
          <a:xfrm>
            <a:off x="6576818" y="2146468"/>
            <a:ext cx="5194076" cy="43513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alpha val="43921"/>
          </a:schemeClr>
        </a:solidFill>
      </p:bgPr>
    </p:bg>
    <p:spTree>
      <p:nvGrpSpPr>
        <p:cNvPr id="318" name="Shape 318"/>
        <p:cNvGrpSpPr/>
        <p:nvPr/>
      </p:nvGrpSpPr>
      <p:grpSpPr>
        <a:xfrm>
          <a:off x="0" y="0"/>
          <a:ext cx="0" cy="0"/>
          <a:chOff x="0" y="0"/>
          <a:chExt cx="0" cy="0"/>
        </a:xfrm>
      </p:grpSpPr>
      <p:pic>
        <p:nvPicPr>
          <p:cNvPr id="319" name="Google Shape;319;p23"/>
          <p:cNvPicPr preferRelativeResize="0"/>
          <p:nvPr/>
        </p:nvPicPr>
        <p:blipFill rotWithShape="1">
          <a:blip r:embed="rId3">
            <a:alphaModFix/>
          </a:blip>
          <a:srcRect b="0" l="0" r="0" t="0"/>
          <a:stretch/>
        </p:blipFill>
        <p:spPr>
          <a:xfrm>
            <a:off x="1805739" y="1031039"/>
            <a:ext cx="8467585" cy="3146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4"/>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b="1" lang="en-US"/>
              <a:t>TRAVEL &amp; TOURISM</a:t>
            </a:r>
            <a:endParaRPr/>
          </a:p>
        </p:txBody>
      </p:sp>
      <p:sp>
        <p:nvSpPr>
          <p:cNvPr id="326" name="Google Shape;326;p24"/>
          <p:cNvSpPr txBox="1"/>
          <p:nvPr>
            <p:ph idx="1" type="body"/>
          </p:nvPr>
        </p:nvSpPr>
        <p:spPr>
          <a:xfrm>
            <a:off x="838200" y="1497381"/>
            <a:ext cx="10515600" cy="5067542"/>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0" lvl="0" marL="0" rtl="0" algn="l">
              <a:spcBef>
                <a:spcPts val="0"/>
              </a:spcBef>
              <a:spcAft>
                <a:spcPts val="0"/>
              </a:spcAft>
              <a:buSzPts val="1800"/>
              <a:buNone/>
            </a:pPr>
            <a:r>
              <a:rPr lang="en-US"/>
              <a:t>Introduction</a:t>
            </a:r>
            <a:endParaRPr/>
          </a:p>
          <a:p>
            <a:pPr indent="0" lvl="0" marL="0" rtl="0" algn="l">
              <a:spcBef>
                <a:spcPts val="960"/>
              </a:spcBef>
              <a:spcAft>
                <a:spcPts val="0"/>
              </a:spcAft>
              <a:buSzPts val="1800"/>
              <a:buNone/>
            </a:pPr>
            <a:r>
              <a:rPr lang="en-US"/>
              <a:t>The jobs in the travel sector are diverse in nature. Travel is a very competitive field since all travel agents are capable of providing almost the same kind of facilities and services. Hence travel agents work in an atmosphere of keen competition for referrals</a:t>
            </a:r>
            <a:endParaRPr/>
          </a:p>
          <a:p>
            <a:pPr indent="0" lvl="0" marL="0" rtl="0" algn="l">
              <a:spcBef>
                <a:spcPts val="960"/>
              </a:spcBef>
              <a:spcAft>
                <a:spcPts val="0"/>
              </a:spcAft>
              <a:buSzPts val="1800"/>
              <a:buNone/>
            </a:pPr>
            <a:r>
              <a:t/>
            </a:r>
            <a:endParaRPr/>
          </a:p>
          <a:p>
            <a:pPr indent="0" lvl="0" marL="0" rtl="0" algn="l">
              <a:spcBef>
                <a:spcPts val="960"/>
              </a:spcBef>
              <a:spcAft>
                <a:spcPts val="0"/>
              </a:spcAft>
              <a:buSzPts val="1800"/>
              <a:buNone/>
            </a:pPr>
            <a:r>
              <a:rPr lang="en-US"/>
              <a:t>Personality• </a:t>
            </a:r>
            <a:endParaRPr/>
          </a:p>
          <a:p>
            <a:pPr indent="0" lvl="0" marL="0" rtl="0" algn="l">
              <a:spcBef>
                <a:spcPts val="960"/>
              </a:spcBef>
              <a:spcAft>
                <a:spcPts val="0"/>
              </a:spcAft>
              <a:buSzPts val="1800"/>
              <a:buNone/>
            </a:pPr>
            <a:r>
              <a:rPr lang="en-US"/>
              <a:t>The prime requirement for success in the field of travel and tourism is a genuine interest in travel. Personal knowledge and experience of travel to major tourist destinations, hotels, places of interest, local customs, would make a travel agent an authentic and well versed source of guidance to the prospective tourist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5"/>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b="1" lang="en-US"/>
              <a:t>Hotel Industry</a:t>
            </a:r>
            <a:endParaRPr/>
          </a:p>
        </p:txBody>
      </p:sp>
      <p:sp>
        <p:nvSpPr>
          <p:cNvPr id="332" name="Google Shape;332;p25"/>
          <p:cNvSpPr txBox="1"/>
          <p:nvPr>
            <p:ph idx="1" type="body"/>
          </p:nvPr>
        </p:nvSpPr>
        <p:spPr>
          <a:xfrm>
            <a:off x="822158" y="2116848"/>
            <a:ext cx="10515600" cy="458875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fontScale="85000" lnSpcReduction="20000"/>
          </a:bodyPr>
          <a:lstStyle/>
          <a:p>
            <a:pPr indent="0" lvl="0" marL="0" rtl="0" algn="l">
              <a:spcBef>
                <a:spcPts val="0"/>
              </a:spcBef>
              <a:spcAft>
                <a:spcPts val="0"/>
              </a:spcAft>
              <a:buSzPct val="100000"/>
              <a:buNone/>
            </a:pPr>
            <a:r>
              <a:rPr b="1" lang="en-US" sz="2400"/>
              <a:t>Introduction</a:t>
            </a:r>
            <a:endParaRPr/>
          </a:p>
          <a:p>
            <a:pPr indent="0" lvl="0" marL="0" rtl="0" algn="l">
              <a:spcBef>
                <a:spcPts val="1008"/>
              </a:spcBef>
              <a:spcAft>
                <a:spcPts val="0"/>
              </a:spcAft>
              <a:buSzPct val="100000"/>
              <a:buNone/>
            </a:pPr>
            <a:r>
              <a:rPr lang="en-US" sz="2400"/>
              <a:t>Hotel Industry has a great variety in terms of size, clientele it aims to serve, and its location. However, for the efficient functioning of any hotel – large or small, work is divided among key departments – Management, catering, front office, housekeeping, accounting, marketing, engineering, forecasting</a:t>
            </a:r>
            <a:endParaRPr/>
          </a:p>
          <a:p>
            <a:pPr indent="0" lvl="0" marL="0" rtl="0" algn="l">
              <a:spcBef>
                <a:spcPts val="1008"/>
              </a:spcBef>
              <a:spcAft>
                <a:spcPts val="0"/>
              </a:spcAft>
              <a:buSzPct val="100000"/>
              <a:buNone/>
            </a:pPr>
            <a:r>
              <a:t/>
            </a:r>
            <a:endParaRPr sz="2400"/>
          </a:p>
          <a:p>
            <a:pPr indent="0" lvl="0" marL="0" rtl="0" algn="l">
              <a:spcBef>
                <a:spcPts val="1008"/>
              </a:spcBef>
              <a:spcAft>
                <a:spcPts val="0"/>
              </a:spcAft>
              <a:buSzPct val="100000"/>
              <a:buNone/>
            </a:pPr>
            <a:r>
              <a:rPr b="1" lang="en-US" sz="2400"/>
              <a:t>Working Conditions</a:t>
            </a:r>
            <a:endParaRPr/>
          </a:p>
          <a:p>
            <a:pPr indent="0" lvl="0" marL="0" rtl="0" algn="l">
              <a:spcBef>
                <a:spcPts val="1008"/>
              </a:spcBef>
              <a:spcAft>
                <a:spcPts val="0"/>
              </a:spcAft>
              <a:buSzPct val="100000"/>
              <a:buNone/>
            </a:pPr>
            <a:r>
              <a:rPr lang="en-US" sz="2400"/>
              <a:t>Employees in most of the hotel operational areas enjoy pleasant, clean and comfortable working conditions</a:t>
            </a:r>
            <a:endParaRPr/>
          </a:p>
          <a:p>
            <a:pPr indent="0" lvl="0" marL="0" rtl="0" algn="l">
              <a:spcBef>
                <a:spcPts val="1008"/>
              </a:spcBef>
              <a:spcAft>
                <a:spcPts val="0"/>
              </a:spcAft>
              <a:buSzPct val="100000"/>
              <a:buNone/>
            </a:pPr>
            <a:r>
              <a:t/>
            </a:r>
            <a:endParaRPr sz="2400"/>
          </a:p>
          <a:p>
            <a:pPr indent="0" lvl="0" marL="0" rtl="0" algn="l">
              <a:spcBef>
                <a:spcPts val="1008"/>
              </a:spcBef>
              <a:spcAft>
                <a:spcPts val="0"/>
              </a:spcAft>
              <a:buSzPct val="100000"/>
              <a:buNone/>
            </a:pPr>
            <a:r>
              <a:rPr b="1" lang="en-US" sz="2400"/>
              <a:t>Personality</a:t>
            </a:r>
            <a:endParaRPr/>
          </a:p>
          <a:p>
            <a:pPr indent="0" lvl="0" marL="0" rtl="0" algn="l">
              <a:spcBef>
                <a:spcPts val="1008"/>
              </a:spcBef>
              <a:spcAft>
                <a:spcPts val="0"/>
              </a:spcAft>
              <a:buSzPct val="100000"/>
              <a:buNone/>
            </a:pPr>
            <a:r>
              <a:rPr lang="en-US" sz="2400"/>
              <a:t>This dynamic and variegated sector offers a whole range of jobs for young men and women with an outgoing and pleasant personality, a flair for creativity and capacity for hard work</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alpha val="44705"/>
          </a:schemeClr>
        </a:solidFill>
      </p:bgPr>
    </p:bg>
    <p:spTree>
      <p:nvGrpSpPr>
        <p:cNvPr id="336" name="Shape 336"/>
        <p:cNvGrpSpPr/>
        <p:nvPr/>
      </p:nvGrpSpPr>
      <p:grpSpPr>
        <a:xfrm>
          <a:off x="0" y="0"/>
          <a:ext cx="0" cy="0"/>
          <a:chOff x="0" y="0"/>
          <a:chExt cx="0" cy="0"/>
        </a:xfrm>
      </p:grpSpPr>
      <p:sp>
        <p:nvSpPr>
          <p:cNvPr id="337" name="Google Shape;337;p26"/>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b="1" lang="en-US"/>
              <a:t>Courses &amp; Work Area</a:t>
            </a:r>
            <a:endParaRPr/>
          </a:p>
        </p:txBody>
      </p:sp>
      <p:sp>
        <p:nvSpPr>
          <p:cNvPr id="338" name="Google Shape;338;p26"/>
          <p:cNvSpPr txBox="1"/>
          <p:nvPr>
            <p:ph idx="1" type="body"/>
          </p:nvPr>
        </p:nvSpPr>
        <p:spPr>
          <a:xfrm>
            <a:off x="838200" y="2242717"/>
            <a:ext cx="7105650" cy="4351338"/>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fontScale="85000" lnSpcReduction="20000"/>
          </a:bodyPr>
          <a:lstStyle/>
          <a:p>
            <a:pPr indent="-342900" lvl="0" marL="342900" rtl="0" algn="l">
              <a:spcBef>
                <a:spcPts val="0"/>
              </a:spcBef>
              <a:spcAft>
                <a:spcPts val="0"/>
              </a:spcAft>
              <a:buSzPct val="100000"/>
              <a:buChar char="🞆"/>
            </a:pPr>
            <a:r>
              <a:rPr lang="en-US" sz="3600"/>
              <a:t>Travel Agencies &amp; Plan</a:t>
            </a:r>
            <a:endParaRPr/>
          </a:p>
          <a:p>
            <a:pPr indent="-342900" lvl="0" marL="342900" rtl="0" algn="l">
              <a:spcBef>
                <a:spcPts val="1212"/>
              </a:spcBef>
              <a:spcAft>
                <a:spcPts val="0"/>
              </a:spcAft>
              <a:buSzPct val="100000"/>
              <a:buChar char="🞆"/>
            </a:pPr>
            <a:r>
              <a:rPr lang="en-US" sz="3600"/>
              <a:t>Accommodation + sites of visit, …</a:t>
            </a:r>
            <a:endParaRPr/>
          </a:p>
          <a:p>
            <a:pPr indent="-342900" lvl="0" marL="342900" rtl="0" algn="l">
              <a:spcBef>
                <a:spcPts val="1212"/>
              </a:spcBef>
              <a:spcAft>
                <a:spcPts val="0"/>
              </a:spcAft>
              <a:buSzPct val="100000"/>
              <a:buChar char="🞆"/>
            </a:pPr>
            <a:r>
              <a:rPr lang="en-US" sz="3600"/>
              <a:t>Diploma/Degree in Tourism/Catering/Sociology</a:t>
            </a:r>
            <a:endParaRPr/>
          </a:p>
          <a:p>
            <a:pPr indent="-342900" lvl="0" marL="342900" rtl="0" algn="l">
              <a:spcBef>
                <a:spcPts val="1212"/>
              </a:spcBef>
              <a:spcAft>
                <a:spcPts val="0"/>
              </a:spcAft>
              <a:buSzPct val="100000"/>
              <a:buChar char="🞆"/>
            </a:pPr>
            <a:r>
              <a:rPr lang="en-US" sz="3600"/>
              <a:t>Diploma/Degree in Hotel Management</a:t>
            </a:r>
            <a:endParaRPr/>
          </a:p>
          <a:p>
            <a:pPr indent="-342900" lvl="0" marL="342900" rtl="0" algn="l">
              <a:spcBef>
                <a:spcPts val="1212"/>
              </a:spcBef>
              <a:spcAft>
                <a:spcPts val="0"/>
              </a:spcAft>
              <a:buSzPct val="100000"/>
              <a:buChar char="🞆"/>
            </a:pPr>
            <a:r>
              <a:rPr lang="en-US" sz="3600"/>
              <a:t>Diploma/Degree in Tourism</a:t>
            </a:r>
            <a:endParaRPr/>
          </a:p>
          <a:p>
            <a:pPr indent="-342900" lvl="0" marL="342900" rtl="0" algn="l">
              <a:spcBef>
                <a:spcPts val="1212"/>
              </a:spcBef>
              <a:spcAft>
                <a:spcPts val="0"/>
              </a:spcAft>
              <a:buSzPct val="100000"/>
              <a:buChar char="🞆"/>
            </a:pPr>
            <a:r>
              <a:rPr lang="en-US" sz="3600"/>
              <a:t>Diploma/Degree in Food Preservation</a:t>
            </a:r>
            <a:endParaRPr/>
          </a:p>
        </p:txBody>
      </p:sp>
      <p:pic>
        <p:nvPicPr>
          <p:cNvPr id="339" name="Google Shape;339;p26"/>
          <p:cNvPicPr preferRelativeResize="0"/>
          <p:nvPr/>
        </p:nvPicPr>
        <p:blipFill rotWithShape="1">
          <a:blip r:embed="rId3">
            <a:alphaModFix/>
          </a:blip>
          <a:srcRect b="0" l="0" r="0" t="0"/>
          <a:stretch/>
        </p:blipFill>
        <p:spPr>
          <a:xfrm>
            <a:off x="8323512" y="2403140"/>
            <a:ext cx="3452227" cy="345222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alpha val="44705"/>
          </a:schemeClr>
        </a:solidFill>
      </p:bgPr>
    </p:bg>
    <p:spTree>
      <p:nvGrpSpPr>
        <p:cNvPr id="343" name="Shape 343"/>
        <p:cNvGrpSpPr/>
        <p:nvPr/>
      </p:nvGrpSpPr>
      <p:grpSpPr>
        <a:xfrm>
          <a:off x="0" y="0"/>
          <a:ext cx="0" cy="0"/>
          <a:chOff x="0" y="0"/>
          <a:chExt cx="0" cy="0"/>
        </a:xfrm>
      </p:grpSpPr>
      <p:pic>
        <p:nvPicPr>
          <p:cNvPr id="344" name="Google Shape;344;p27"/>
          <p:cNvPicPr preferRelativeResize="0"/>
          <p:nvPr/>
        </p:nvPicPr>
        <p:blipFill rotWithShape="1">
          <a:blip r:embed="rId3">
            <a:alphaModFix/>
          </a:blip>
          <a:srcRect b="9331" l="0" r="0" t="0"/>
          <a:stretch/>
        </p:blipFill>
        <p:spPr>
          <a:xfrm>
            <a:off x="1430605" y="2368642"/>
            <a:ext cx="5347356" cy="39490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b="1" lang="en-US"/>
              <a:t>Career Development</a:t>
            </a:r>
            <a:endParaRPr/>
          </a:p>
        </p:txBody>
      </p:sp>
      <p:sp>
        <p:nvSpPr>
          <p:cNvPr id="133" name="Google Shape;133;p3"/>
          <p:cNvSpPr txBox="1"/>
          <p:nvPr>
            <p:ph idx="1" type="body"/>
          </p:nvPr>
        </p:nvSpPr>
        <p:spPr>
          <a:xfrm>
            <a:off x="838200" y="1825625"/>
            <a:ext cx="7250723" cy="4351338"/>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just">
              <a:spcBef>
                <a:spcPts val="0"/>
              </a:spcBef>
              <a:spcAft>
                <a:spcPts val="0"/>
              </a:spcAft>
              <a:buSzPts val="1800"/>
              <a:buChar char="🞆"/>
            </a:pPr>
            <a:r>
              <a:rPr lang="en-US"/>
              <a:t>Its about you identifying your potentials and developing them no matter the circumstances</a:t>
            </a:r>
            <a:endParaRPr/>
          </a:p>
          <a:p>
            <a:pPr indent="0" lvl="0" marL="0" rtl="0" algn="just">
              <a:spcBef>
                <a:spcPts val="960"/>
              </a:spcBef>
              <a:spcAft>
                <a:spcPts val="0"/>
              </a:spcAft>
              <a:buSzPts val="1800"/>
              <a:buNone/>
            </a:pPr>
            <a:r>
              <a:t/>
            </a:r>
            <a:endParaRPr/>
          </a:p>
          <a:p>
            <a:pPr indent="-342900" lvl="0" marL="342900" rtl="0" algn="just">
              <a:spcBef>
                <a:spcPts val="960"/>
              </a:spcBef>
              <a:spcAft>
                <a:spcPts val="0"/>
              </a:spcAft>
              <a:buSzPts val="1800"/>
              <a:buChar char="🞆"/>
            </a:pPr>
            <a:r>
              <a:rPr lang="en-US"/>
              <a:t>Its best to do want you love doing best so that you can work hours in your lifetime than feel miserable doing something you don't like for about twenty years</a:t>
            </a:r>
            <a:endParaRPr/>
          </a:p>
          <a:p>
            <a:pPr indent="0" lvl="0" marL="0" rtl="0" algn="just">
              <a:spcBef>
                <a:spcPts val="960"/>
              </a:spcBef>
              <a:spcAft>
                <a:spcPts val="0"/>
              </a:spcAft>
              <a:buSzPts val="1800"/>
              <a:buNone/>
            </a:pPr>
            <a:r>
              <a:t/>
            </a:r>
            <a:endParaRPr/>
          </a:p>
          <a:p>
            <a:pPr indent="-342900" lvl="0" marL="342900" rtl="0" algn="just">
              <a:spcBef>
                <a:spcPts val="960"/>
              </a:spcBef>
              <a:spcAft>
                <a:spcPts val="0"/>
              </a:spcAft>
              <a:buSzPts val="1800"/>
              <a:buChar char="🞆"/>
            </a:pPr>
            <a:r>
              <a:rPr lang="en-US"/>
              <a:t>Believe in yourself and don't let any thing discourage you</a:t>
            </a:r>
            <a:endParaRPr/>
          </a:p>
        </p:txBody>
      </p:sp>
      <p:pic>
        <p:nvPicPr>
          <p:cNvPr id="134" name="Google Shape;134;p3"/>
          <p:cNvPicPr preferRelativeResize="0"/>
          <p:nvPr/>
        </p:nvPicPr>
        <p:blipFill rotWithShape="1">
          <a:blip r:embed="rId3">
            <a:alphaModFix/>
          </a:blip>
          <a:srcRect b="0" l="0" r="0" t="0"/>
          <a:stretch/>
        </p:blipFill>
        <p:spPr>
          <a:xfrm>
            <a:off x="8672946" y="2535815"/>
            <a:ext cx="3046401" cy="30464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4"/>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b="1" lang="en-US"/>
              <a:t>Career &amp; Career Development</a:t>
            </a:r>
            <a:endParaRPr/>
          </a:p>
        </p:txBody>
      </p:sp>
      <p:sp>
        <p:nvSpPr>
          <p:cNvPr id="140" name="Google Shape;140;p4"/>
          <p:cNvSpPr txBox="1"/>
          <p:nvPr>
            <p:ph idx="1" type="body"/>
          </p:nvPr>
        </p:nvSpPr>
        <p:spPr>
          <a:xfrm>
            <a:off x="838200" y="1825625"/>
            <a:ext cx="7063154" cy="4351338"/>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0" lvl="0" marL="0" rtl="0" algn="l">
              <a:spcBef>
                <a:spcPts val="0"/>
              </a:spcBef>
              <a:spcAft>
                <a:spcPts val="0"/>
              </a:spcAft>
              <a:buSzPts val="1800"/>
              <a:buNone/>
            </a:pPr>
            <a:r>
              <a:rPr b="1" lang="en-US"/>
              <a:t>What is Career?</a:t>
            </a:r>
            <a:endParaRPr/>
          </a:p>
          <a:p>
            <a:pPr indent="0" lvl="0" marL="0" rtl="0" algn="l">
              <a:spcBef>
                <a:spcPts val="960"/>
              </a:spcBef>
              <a:spcAft>
                <a:spcPts val="0"/>
              </a:spcAft>
              <a:buSzPts val="1800"/>
              <a:buNone/>
            </a:pPr>
            <a:r>
              <a:rPr lang="en-US"/>
              <a:t>Def. (Oxford English Dictionary) A person’s course or progress through life. It also pertains to his occupational or profession that usually involves special training or formal education and is considered to be a person’s lifework</a:t>
            </a:r>
            <a:endParaRPr/>
          </a:p>
          <a:p>
            <a:pPr indent="0" lvl="0" marL="0" rtl="0" algn="l">
              <a:spcBef>
                <a:spcPts val="960"/>
              </a:spcBef>
              <a:spcAft>
                <a:spcPts val="0"/>
              </a:spcAft>
              <a:buSzPts val="1800"/>
              <a:buNone/>
            </a:pPr>
            <a:r>
              <a:t/>
            </a:r>
            <a:endParaRPr b="1"/>
          </a:p>
          <a:p>
            <a:pPr indent="0" lvl="0" marL="0" rtl="0" algn="l">
              <a:spcBef>
                <a:spcPts val="960"/>
              </a:spcBef>
              <a:spcAft>
                <a:spcPts val="0"/>
              </a:spcAft>
              <a:buSzPts val="1800"/>
              <a:buNone/>
            </a:pPr>
            <a:r>
              <a:rPr b="1" lang="en-US"/>
              <a:t>What is Career Development?</a:t>
            </a:r>
            <a:endParaRPr/>
          </a:p>
          <a:p>
            <a:pPr indent="0" lvl="0" marL="0" rtl="0" algn="l">
              <a:spcBef>
                <a:spcPts val="960"/>
              </a:spcBef>
              <a:spcAft>
                <a:spcPts val="0"/>
              </a:spcAft>
              <a:buSzPts val="1800"/>
              <a:buNone/>
            </a:pPr>
            <a:r>
              <a:rPr lang="en-US"/>
              <a:t>Career development is an ongoing process of gaining knowledge and improving skills that will help an individual to establish a career plan</a:t>
            </a:r>
            <a:endParaRPr/>
          </a:p>
        </p:txBody>
      </p:sp>
      <p:pic>
        <p:nvPicPr>
          <p:cNvPr id="141" name="Google Shape;141;p4"/>
          <p:cNvPicPr preferRelativeResize="0"/>
          <p:nvPr/>
        </p:nvPicPr>
        <p:blipFill rotWithShape="1">
          <a:blip r:embed="rId3">
            <a:alphaModFix/>
          </a:blip>
          <a:srcRect b="0" l="0" r="0" t="0"/>
          <a:stretch/>
        </p:blipFill>
        <p:spPr>
          <a:xfrm>
            <a:off x="8456752" y="2534321"/>
            <a:ext cx="3208145" cy="29339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b="1" lang="en-US"/>
              <a:t>Why Career Development?</a:t>
            </a:r>
            <a:endParaRPr/>
          </a:p>
        </p:txBody>
      </p:sp>
      <p:sp>
        <p:nvSpPr>
          <p:cNvPr id="147" name="Google Shape;147;p5"/>
          <p:cNvSpPr txBox="1"/>
          <p:nvPr>
            <p:ph idx="1" type="body"/>
          </p:nvPr>
        </p:nvSpPr>
        <p:spPr>
          <a:xfrm>
            <a:off x="818712" y="2222287"/>
            <a:ext cx="6544614" cy="4338934"/>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0" lvl="0" marL="0" rtl="0" algn="l">
              <a:spcBef>
                <a:spcPts val="0"/>
              </a:spcBef>
              <a:spcAft>
                <a:spcPts val="0"/>
              </a:spcAft>
              <a:buSzPts val="1800"/>
              <a:buNone/>
            </a:pPr>
            <a:r>
              <a:rPr b="1" lang="en-US"/>
              <a:t>Today’s Generation Students ... … </a:t>
            </a:r>
            <a:endParaRPr/>
          </a:p>
          <a:p>
            <a:pPr indent="-342900" lvl="0" marL="342900" rtl="0" algn="l">
              <a:spcBef>
                <a:spcPts val="960"/>
              </a:spcBef>
              <a:spcAft>
                <a:spcPts val="0"/>
              </a:spcAft>
              <a:buSzPts val="1800"/>
              <a:buChar char="🞆"/>
            </a:pPr>
            <a:r>
              <a:rPr lang="en-US"/>
              <a:t>Never plan for the future</a:t>
            </a:r>
            <a:endParaRPr/>
          </a:p>
          <a:p>
            <a:pPr indent="-342900" lvl="0" marL="342900" rtl="0" algn="l">
              <a:spcBef>
                <a:spcPts val="960"/>
              </a:spcBef>
              <a:spcAft>
                <a:spcPts val="0"/>
              </a:spcAft>
              <a:buSzPts val="1800"/>
              <a:buChar char="🞆"/>
            </a:pPr>
            <a:r>
              <a:rPr lang="en-US"/>
              <a:t>Follow the crowd</a:t>
            </a:r>
            <a:endParaRPr/>
          </a:p>
          <a:p>
            <a:pPr indent="-342900" lvl="0" marL="342900" rtl="0" algn="l">
              <a:spcBef>
                <a:spcPts val="960"/>
              </a:spcBef>
              <a:spcAft>
                <a:spcPts val="0"/>
              </a:spcAft>
              <a:buSzPts val="1800"/>
              <a:buChar char="🞆"/>
            </a:pPr>
            <a:r>
              <a:rPr lang="en-US"/>
              <a:t>Choose by influence of others</a:t>
            </a:r>
            <a:endParaRPr/>
          </a:p>
          <a:p>
            <a:pPr indent="-342900" lvl="0" marL="342900" rtl="0" algn="l">
              <a:spcBef>
                <a:spcPts val="960"/>
              </a:spcBef>
              <a:spcAft>
                <a:spcPts val="0"/>
              </a:spcAft>
              <a:buSzPts val="1800"/>
              <a:buChar char="🞆"/>
            </a:pPr>
            <a:r>
              <a:rPr lang="en-US"/>
              <a:t>Accept the parent’s verdict(decision) by force</a:t>
            </a:r>
            <a:endParaRPr/>
          </a:p>
          <a:p>
            <a:pPr indent="-342900" lvl="0" marL="342900" rtl="0" algn="l">
              <a:spcBef>
                <a:spcPts val="960"/>
              </a:spcBef>
              <a:spcAft>
                <a:spcPts val="0"/>
              </a:spcAft>
              <a:buSzPts val="1800"/>
              <a:buChar char="🞆"/>
            </a:pPr>
            <a:r>
              <a:rPr lang="en-US"/>
              <a:t>Get tempted by current trends</a:t>
            </a:r>
            <a:endParaRPr/>
          </a:p>
          <a:p>
            <a:pPr indent="-342900" lvl="0" marL="342900" rtl="0" algn="l">
              <a:spcBef>
                <a:spcPts val="960"/>
              </a:spcBef>
              <a:spcAft>
                <a:spcPts val="0"/>
              </a:spcAft>
              <a:buSzPts val="1800"/>
              <a:buChar char="🞆"/>
            </a:pPr>
            <a:r>
              <a:rPr lang="en-US"/>
              <a:t>Jump into any career</a:t>
            </a:r>
            <a:endParaRPr/>
          </a:p>
          <a:p>
            <a:pPr indent="-342900" lvl="0" marL="342900" rtl="0" algn="l">
              <a:spcBef>
                <a:spcPts val="960"/>
              </a:spcBef>
              <a:spcAft>
                <a:spcPts val="0"/>
              </a:spcAft>
              <a:buSzPts val="1800"/>
              <a:buChar char="🞆"/>
            </a:pPr>
            <a:r>
              <a:rPr lang="en-US"/>
              <a:t>Lack motivation</a:t>
            </a:r>
            <a:endParaRPr/>
          </a:p>
          <a:p>
            <a:pPr indent="-342900" lvl="0" marL="342900" rtl="0" algn="l">
              <a:spcBef>
                <a:spcPts val="960"/>
              </a:spcBef>
              <a:spcAft>
                <a:spcPts val="0"/>
              </a:spcAft>
              <a:buSzPts val="1800"/>
              <a:buChar char="🞆"/>
            </a:pPr>
            <a:r>
              <a:rPr lang="en-US"/>
              <a:t>Fail to ‘’discover their lives’’</a:t>
            </a:r>
            <a:endParaRPr/>
          </a:p>
          <a:p>
            <a:pPr indent="-342900" lvl="0" marL="342900" rtl="0" algn="l">
              <a:spcBef>
                <a:spcPts val="960"/>
              </a:spcBef>
              <a:spcAft>
                <a:spcPts val="0"/>
              </a:spcAft>
              <a:buSzPts val="1800"/>
              <a:buChar char="🞆"/>
            </a:pPr>
            <a:r>
              <a:rPr lang="en-US"/>
              <a:t>Live in a fantasy world</a:t>
            </a:r>
            <a:endParaRPr/>
          </a:p>
        </p:txBody>
      </p:sp>
      <p:pic>
        <p:nvPicPr>
          <p:cNvPr id="148" name="Google Shape;148;p5"/>
          <p:cNvPicPr preferRelativeResize="0"/>
          <p:nvPr/>
        </p:nvPicPr>
        <p:blipFill rotWithShape="1">
          <a:blip r:embed="rId3">
            <a:alphaModFix/>
          </a:blip>
          <a:srcRect b="3421" l="0" r="0" t="4187"/>
          <a:stretch/>
        </p:blipFill>
        <p:spPr>
          <a:xfrm>
            <a:off x="7572775" y="2495004"/>
            <a:ext cx="3809223" cy="35193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6"/>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b="1" lang="en-US"/>
              <a:t>Current Trends</a:t>
            </a:r>
            <a:endParaRPr/>
          </a:p>
        </p:txBody>
      </p:sp>
      <p:sp>
        <p:nvSpPr>
          <p:cNvPr id="154" name="Google Shape;154;p6"/>
          <p:cNvSpPr txBox="1"/>
          <p:nvPr>
            <p:ph idx="1" type="body"/>
          </p:nvPr>
        </p:nvSpPr>
        <p:spPr>
          <a:xfrm>
            <a:off x="838200" y="2116580"/>
            <a:ext cx="6852138" cy="4351338"/>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lang="en-US"/>
              <a:t>Focus is lost</a:t>
            </a:r>
            <a:endParaRPr/>
          </a:p>
          <a:p>
            <a:pPr indent="-342900" lvl="0" marL="342900" rtl="0" algn="l">
              <a:spcBef>
                <a:spcPts val="960"/>
              </a:spcBef>
              <a:spcAft>
                <a:spcPts val="0"/>
              </a:spcAft>
              <a:buSzPts val="1800"/>
              <a:buChar char="🞆"/>
            </a:pPr>
            <a:r>
              <a:rPr lang="en-US"/>
              <a:t>Effort to increase quantity</a:t>
            </a:r>
            <a:endParaRPr/>
          </a:p>
          <a:p>
            <a:pPr indent="-342900" lvl="0" marL="342900" rtl="0" algn="l">
              <a:spcBef>
                <a:spcPts val="960"/>
              </a:spcBef>
              <a:spcAft>
                <a:spcPts val="0"/>
              </a:spcAft>
              <a:buSzPts val="1800"/>
              <a:buChar char="🞆"/>
            </a:pPr>
            <a:r>
              <a:rPr lang="en-US"/>
              <a:t>Survival of the fittest</a:t>
            </a:r>
            <a:endParaRPr/>
          </a:p>
          <a:p>
            <a:pPr indent="-342900" lvl="0" marL="342900" rtl="0" algn="l">
              <a:spcBef>
                <a:spcPts val="960"/>
              </a:spcBef>
              <a:spcAft>
                <a:spcPts val="0"/>
              </a:spcAft>
              <a:buSzPts val="1800"/>
              <a:buChar char="🞆"/>
            </a:pPr>
            <a:r>
              <a:rPr lang="en-US"/>
              <a:t>Less influence by parents, teachers, etc</a:t>
            </a:r>
            <a:endParaRPr/>
          </a:p>
          <a:p>
            <a:pPr indent="-342900" lvl="0" marL="342900" rtl="0" algn="l">
              <a:spcBef>
                <a:spcPts val="960"/>
              </a:spcBef>
              <a:spcAft>
                <a:spcPts val="0"/>
              </a:spcAft>
              <a:buSzPts val="1800"/>
              <a:buChar char="🞆"/>
            </a:pPr>
            <a:r>
              <a:rPr lang="en-US"/>
              <a:t>Increasing Dropouts</a:t>
            </a:r>
            <a:endParaRPr/>
          </a:p>
          <a:p>
            <a:pPr indent="-342900" lvl="0" marL="342900" rtl="0" algn="l">
              <a:spcBef>
                <a:spcPts val="960"/>
              </a:spcBef>
              <a:spcAft>
                <a:spcPts val="0"/>
              </a:spcAft>
              <a:buSzPts val="1800"/>
              <a:buChar char="🞆"/>
            </a:pPr>
            <a:r>
              <a:rPr lang="en-US"/>
              <a:t>Checking quality in products such as food and clothing but not education</a:t>
            </a:r>
            <a:endParaRPr/>
          </a:p>
          <a:p>
            <a:pPr indent="-342900" lvl="0" marL="342900" rtl="0" algn="l">
              <a:spcBef>
                <a:spcPts val="960"/>
              </a:spcBef>
              <a:spcAft>
                <a:spcPts val="0"/>
              </a:spcAft>
              <a:buSzPts val="1800"/>
              <a:buChar char="🞆"/>
            </a:pPr>
            <a:r>
              <a:rPr lang="en-US"/>
              <a:t>Increasing competition</a:t>
            </a:r>
            <a:endParaRPr/>
          </a:p>
          <a:p>
            <a:pPr indent="-342900" lvl="0" marL="342900" rtl="0" algn="l">
              <a:spcBef>
                <a:spcPts val="960"/>
              </a:spcBef>
              <a:spcAft>
                <a:spcPts val="0"/>
              </a:spcAft>
              <a:buSzPts val="1800"/>
              <a:buChar char="🞆"/>
            </a:pPr>
            <a:r>
              <a:rPr lang="en-US"/>
              <a:t>Effort to increase quantity</a:t>
            </a:r>
            <a:endParaRPr/>
          </a:p>
          <a:p>
            <a:pPr indent="-342900" lvl="0" marL="342900" rtl="0" algn="l">
              <a:spcBef>
                <a:spcPts val="960"/>
              </a:spcBef>
              <a:spcAft>
                <a:spcPts val="0"/>
              </a:spcAft>
              <a:buSzPts val="1800"/>
              <a:buChar char="🞆"/>
            </a:pPr>
            <a:r>
              <a:rPr lang="en-US"/>
              <a:t>A-I-M LESS process</a:t>
            </a:r>
            <a:endParaRPr/>
          </a:p>
        </p:txBody>
      </p:sp>
      <p:pic>
        <p:nvPicPr>
          <p:cNvPr id="155" name="Google Shape;155;p6"/>
          <p:cNvPicPr preferRelativeResize="0"/>
          <p:nvPr/>
        </p:nvPicPr>
        <p:blipFill rotWithShape="1">
          <a:blip r:embed="rId3">
            <a:alphaModFix/>
          </a:blip>
          <a:srcRect b="0" l="0" r="0" t="0"/>
          <a:stretch/>
        </p:blipFill>
        <p:spPr>
          <a:xfrm>
            <a:off x="7914928" y="2485929"/>
            <a:ext cx="3612640" cy="36126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b="1" lang="en-US"/>
              <a:t>Who are Responsible?</a:t>
            </a:r>
            <a:endParaRPr/>
          </a:p>
        </p:txBody>
      </p:sp>
      <p:sp>
        <p:nvSpPr>
          <p:cNvPr id="161" name="Google Shape;161;p7"/>
          <p:cNvSpPr txBox="1"/>
          <p:nvPr>
            <p:ph idx="1" type="body"/>
          </p:nvPr>
        </p:nvSpPr>
        <p:spPr>
          <a:xfrm>
            <a:off x="818712" y="2222287"/>
            <a:ext cx="6432320" cy="4210597"/>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2000"/>
              <a:buChar char="🞆"/>
            </a:pPr>
            <a:r>
              <a:rPr lang="en-US" sz="2000"/>
              <a:t>Students themselves</a:t>
            </a:r>
            <a:endParaRPr/>
          </a:p>
          <a:p>
            <a:pPr indent="-342900" lvl="0" marL="342900" rtl="0" algn="l">
              <a:spcBef>
                <a:spcPts val="1000"/>
              </a:spcBef>
              <a:spcAft>
                <a:spcPts val="0"/>
              </a:spcAft>
              <a:buSzPts val="2000"/>
              <a:buChar char="🞆"/>
            </a:pPr>
            <a:r>
              <a:rPr lang="en-US" sz="2000"/>
              <a:t>Parents - most of them</a:t>
            </a:r>
            <a:endParaRPr/>
          </a:p>
          <a:p>
            <a:pPr indent="-342900" lvl="0" marL="342900" rtl="0" algn="l">
              <a:spcBef>
                <a:spcPts val="1000"/>
              </a:spcBef>
              <a:spcAft>
                <a:spcPts val="0"/>
              </a:spcAft>
              <a:buSzPts val="2000"/>
              <a:buChar char="🞆"/>
            </a:pPr>
            <a:r>
              <a:rPr lang="en-US" sz="2000"/>
              <a:t>Teachers - not every body</a:t>
            </a:r>
            <a:endParaRPr/>
          </a:p>
          <a:p>
            <a:pPr indent="-342900" lvl="0" marL="342900" rtl="0" algn="l">
              <a:spcBef>
                <a:spcPts val="1000"/>
              </a:spcBef>
              <a:spcAft>
                <a:spcPts val="0"/>
              </a:spcAft>
              <a:buSzPts val="2000"/>
              <a:buChar char="🞆"/>
            </a:pPr>
            <a:r>
              <a:rPr lang="en-US" sz="2000"/>
              <a:t>Schools &amp; Colleges – majority of them</a:t>
            </a:r>
            <a:endParaRPr/>
          </a:p>
          <a:p>
            <a:pPr indent="-342900" lvl="0" marL="342900" rtl="0" algn="l">
              <a:spcBef>
                <a:spcPts val="1000"/>
              </a:spcBef>
              <a:spcAft>
                <a:spcPts val="0"/>
              </a:spcAft>
              <a:buSzPts val="2000"/>
              <a:buChar char="🞆"/>
            </a:pPr>
            <a:r>
              <a:rPr lang="en-US" sz="2000"/>
              <a:t>Society</a:t>
            </a:r>
            <a:endParaRPr/>
          </a:p>
          <a:p>
            <a:pPr indent="-342900" lvl="0" marL="342900" rtl="0" algn="l">
              <a:spcBef>
                <a:spcPts val="1000"/>
              </a:spcBef>
              <a:spcAft>
                <a:spcPts val="0"/>
              </a:spcAft>
              <a:buSzPts val="2000"/>
              <a:buChar char="🞆"/>
            </a:pPr>
            <a:r>
              <a:rPr lang="en-US" sz="2000"/>
              <a:t>Government</a:t>
            </a:r>
            <a:endParaRPr/>
          </a:p>
          <a:p>
            <a:pPr indent="-342900" lvl="0" marL="342900" rtl="0" algn="l">
              <a:spcBef>
                <a:spcPts val="1000"/>
              </a:spcBef>
              <a:spcAft>
                <a:spcPts val="0"/>
              </a:spcAft>
              <a:buSzPts val="2000"/>
              <a:buChar char="🞆"/>
            </a:pPr>
            <a:r>
              <a:rPr lang="en-US" sz="2000"/>
              <a:t>People who have knowledge</a:t>
            </a:r>
            <a:endParaRPr/>
          </a:p>
          <a:p>
            <a:pPr indent="-342900" lvl="0" marL="342900" rtl="0" algn="l">
              <a:spcBef>
                <a:spcPts val="1000"/>
              </a:spcBef>
              <a:spcAft>
                <a:spcPts val="0"/>
              </a:spcAft>
              <a:buSzPts val="2000"/>
              <a:buChar char="🞆"/>
            </a:pPr>
            <a:r>
              <a:rPr lang="en-US" sz="2000"/>
              <a:t>People who achieved success but forgot others</a:t>
            </a:r>
            <a:endParaRPr/>
          </a:p>
          <a:p>
            <a:pPr indent="-342900" lvl="0" marL="342900" rtl="0" algn="l">
              <a:spcBef>
                <a:spcPts val="1000"/>
              </a:spcBef>
              <a:spcAft>
                <a:spcPts val="0"/>
              </a:spcAft>
              <a:buSzPts val="2000"/>
              <a:buChar char="🞆"/>
            </a:pPr>
            <a:r>
              <a:rPr lang="en-US" sz="2000"/>
              <a:t>People who can influence others for good</a:t>
            </a:r>
            <a:endParaRPr/>
          </a:p>
        </p:txBody>
      </p:sp>
      <p:pic>
        <p:nvPicPr>
          <p:cNvPr id="162" name="Google Shape;162;p7"/>
          <p:cNvPicPr preferRelativeResize="0"/>
          <p:nvPr/>
        </p:nvPicPr>
        <p:blipFill rotWithShape="1">
          <a:blip r:embed="rId3">
            <a:alphaModFix/>
          </a:blip>
          <a:srcRect b="16643" l="9671" r="9449" t="6366"/>
          <a:stretch/>
        </p:blipFill>
        <p:spPr>
          <a:xfrm>
            <a:off x="7821916" y="2222287"/>
            <a:ext cx="3712034" cy="33603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8"/>
          <p:cNvSpPr txBox="1"/>
          <p:nvPr>
            <p:ph idx="1" type="body"/>
          </p:nvPr>
        </p:nvSpPr>
        <p:spPr>
          <a:xfrm>
            <a:off x="962526" y="1022458"/>
            <a:ext cx="5373541"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0" lvl="0" marL="0" rtl="0" algn="l">
              <a:spcBef>
                <a:spcPts val="0"/>
              </a:spcBef>
              <a:spcAft>
                <a:spcPts val="0"/>
              </a:spcAft>
              <a:buSzPts val="6600"/>
              <a:buNone/>
            </a:pPr>
            <a:r>
              <a:rPr b="1" lang="en-US" sz="6600"/>
              <a:t>WE DO ???</a:t>
            </a:r>
            <a:endParaRPr/>
          </a:p>
        </p:txBody>
      </p:sp>
      <p:pic>
        <p:nvPicPr>
          <p:cNvPr id="168" name="Google Shape;168;p8"/>
          <p:cNvPicPr preferRelativeResize="0"/>
          <p:nvPr/>
        </p:nvPicPr>
        <p:blipFill rotWithShape="1">
          <a:blip r:embed="rId3">
            <a:alphaModFix/>
          </a:blip>
          <a:srcRect b="0" l="0" r="0" t="0"/>
          <a:stretch/>
        </p:blipFill>
        <p:spPr>
          <a:xfrm>
            <a:off x="5759116" y="2247156"/>
            <a:ext cx="5749088" cy="4137602"/>
          </a:xfrm>
          <a:prstGeom prst="rect">
            <a:avLst/>
          </a:prstGeom>
          <a:noFill/>
          <a:ln>
            <a:noFill/>
          </a:ln>
        </p:spPr>
      </p:pic>
      <p:sp>
        <p:nvSpPr>
          <p:cNvPr id="169" name="Google Shape;169;p8"/>
          <p:cNvSpPr txBox="1"/>
          <p:nvPr/>
        </p:nvSpPr>
        <p:spPr>
          <a:xfrm>
            <a:off x="962526" y="416266"/>
            <a:ext cx="8133348"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6600" u="none" cap="none" strike="noStrike">
                <a:solidFill>
                  <a:schemeClr val="lt1"/>
                </a:solidFill>
                <a:latin typeface="Century Gothic"/>
                <a:ea typeface="Century Gothic"/>
                <a:cs typeface="Century Gothic"/>
                <a:sym typeface="Century Gothic"/>
              </a:rPr>
              <a:t>WHAT THEN DO </a:t>
            </a:r>
            <a:endParaRPr/>
          </a:p>
          <a:p>
            <a:pPr indent="0" lvl="0" marL="0" marR="0" rtl="0" algn="l">
              <a:spcBef>
                <a:spcPts val="0"/>
              </a:spcBef>
              <a:spcAft>
                <a:spcPts val="0"/>
              </a:spcAft>
              <a:buNone/>
            </a:pPr>
            <a:r>
              <a:t/>
            </a:r>
            <a:endParaRPr sz="6600">
              <a:solidFill>
                <a:schemeClr val="lt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9"/>
          <p:cNvSpPr txBox="1"/>
          <p:nvPr>
            <p:ph type="title"/>
          </p:nvPr>
        </p:nvSpPr>
        <p:spPr>
          <a:xfrm>
            <a:off x="838200" y="637839"/>
            <a:ext cx="10515600" cy="2518752"/>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fontScale="90000"/>
          </a:bodyPr>
          <a:lstStyle/>
          <a:p>
            <a:pPr indent="0" lvl="0" marL="0" rtl="0" algn="l">
              <a:spcBef>
                <a:spcPts val="0"/>
              </a:spcBef>
              <a:spcAft>
                <a:spcPts val="0"/>
              </a:spcAft>
              <a:buClr>
                <a:srgbClr val="FEFEFE"/>
              </a:buClr>
              <a:buSzPct val="100000"/>
              <a:buFont typeface="Century Gothic"/>
              <a:buNone/>
            </a:pPr>
            <a:r>
              <a:rPr b="1" lang="en-US" sz="6000"/>
              <a:t>So … WHAT DO YOU WANT TO </a:t>
            </a:r>
            <a:br>
              <a:rPr b="1" lang="en-US" sz="6000"/>
            </a:br>
            <a:br>
              <a:rPr b="1" lang="en-US" sz="6000"/>
            </a:br>
            <a:r>
              <a:rPr b="1" lang="en-US" sz="6000"/>
              <a:t>DO FOR THE REST OF YOUR LIFE?</a:t>
            </a:r>
            <a:endParaRPr/>
          </a:p>
        </p:txBody>
      </p:sp>
      <p:pic>
        <p:nvPicPr>
          <p:cNvPr id="175" name="Google Shape;175;p9"/>
          <p:cNvPicPr preferRelativeResize="0"/>
          <p:nvPr/>
        </p:nvPicPr>
        <p:blipFill rotWithShape="1">
          <a:blip r:embed="rId3">
            <a:alphaModFix/>
          </a:blip>
          <a:srcRect b="0" l="0" r="0" t="0"/>
          <a:stretch/>
        </p:blipFill>
        <p:spPr>
          <a:xfrm>
            <a:off x="3827199" y="3431880"/>
            <a:ext cx="4537602" cy="32656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Quotable">
  <a:themeElements>
    <a:clrScheme name="Quotable">
      <a:dk1>
        <a:srgbClr val="000000"/>
      </a:dk1>
      <a:lt1>
        <a:srgbClr val="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2021-03-05T03:46:26Z</dcterms:created>
  <dc:creator>Felix  Cheok</dc:creator>
</cp:coreProperties>
</file>